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61" r:id="rId5"/>
    <p:sldId id="262" r:id="rId6"/>
    <p:sldId id="263" r:id="rId7"/>
    <p:sldId id="264" r:id="rId8"/>
    <p:sldId id="265" r:id="rId9"/>
    <p:sldId id="266" r:id="rId10"/>
    <p:sldId id="267" r:id="rId11"/>
    <p:sldId id="268" r:id="rId12"/>
    <p:sldId id="271" r:id="rId13"/>
    <p:sldId id="274" r:id="rId14"/>
    <p:sldId id="270" r:id="rId15"/>
    <p:sldId id="273" r:id="rId16"/>
    <p:sldId id="269"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9" d="100"/>
          <a:sy n="49" d="100"/>
        </p:scale>
        <p:origin x="-91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4BE7C349-8487-41F6-B481-96E3B81FA137}" type="datetimeFigureOut">
              <a:rPr lang="el-GR" smtClean="0"/>
              <a:pPr/>
              <a:t>13/2/2019</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E62C07F0-9EFF-4A67-9FA0-8811599D3CED}"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BE7C349-8487-41F6-B481-96E3B81FA137}" type="datetimeFigureOut">
              <a:rPr lang="el-GR" smtClean="0"/>
              <a:pPr/>
              <a:t>13/2/2019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2C07F0-9EFF-4A67-9FA0-8811599D3CED}" type="slidenum">
              <a:rPr lang="el-GR" smtClean="0"/>
              <a:pPr/>
              <a:t>‹#›</a:t>
            </a:fld>
            <a:endParaRPr lang="el-G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BE7C349-8487-41F6-B481-96E3B81FA137}" type="datetimeFigureOut">
              <a:rPr lang="el-GR" smtClean="0"/>
              <a:pPr/>
              <a:t>13/2/2019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2C07F0-9EFF-4A67-9FA0-8811599D3CED}" type="slidenum">
              <a:rPr lang="el-GR" smtClean="0"/>
              <a:pPr/>
              <a:t>‹#›</a:t>
            </a:fld>
            <a:endParaRPr lang="el-G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BE7C349-8487-41F6-B481-96E3B81FA137}" type="datetimeFigureOut">
              <a:rPr lang="el-GR" smtClean="0"/>
              <a:pPr/>
              <a:t>13/2/2019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2C07F0-9EFF-4A67-9FA0-8811599D3CED}" type="slidenum">
              <a:rPr lang="el-GR" smtClean="0"/>
              <a:pPr/>
              <a:t>‹#›</a:t>
            </a:fld>
            <a:endParaRPr lang="el-G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BE7C349-8487-41F6-B481-96E3B81FA137}" type="datetimeFigureOut">
              <a:rPr lang="el-GR" smtClean="0"/>
              <a:pPr/>
              <a:t>13/2/2019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E62C07F0-9EFF-4A67-9FA0-8811599D3CED}" type="slidenum">
              <a:rPr lang="el-GR" smtClean="0"/>
              <a:pPr/>
              <a:t>‹#›</a:t>
            </a:fld>
            <a:endParaRPr lang="el-G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BE7C349-8487-41F6-B481-96E3B81FA137}" type="datetimeFigureOut">
              <a:rPr lang="el-GR" smtClean="0"/>
              <a:pPr/>
              <a:t>13/2/2019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62C07F0-9EFF-4A67-9FA0-8811599D3CED}" type="slidenum">
              <a:rPr lang="el-GR" smtClean="0"/>
              <a:pPr/>
              <a:t>‹#›</a:t>
            </a:fld>
            <a:endParaRPr lang="el-G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4BE7C349-8487-41F6-B481-96E3B81FA137}" type="datetimeFigureOut">
              <a:rPr lang="el-GR" smtClean="0"/>
              <a:pPr/>
              <a:t>13/2/2019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62C07F0-9EFF-4A67-9FA0-8811599D3CED}" type="slidenum">
              <a:rPr lang="el-GR" smtClean="0"/>
              <a:pPr/>
              <a:t>‹#›</a:t>
            </a:fld>
            <a:endParaRPr lang="el-G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BE7C349-8487-41F6-B481-96E3B81FA137}" type="datetimeFigureOut">
              <a:rPr lang="el-GR" smtClean="0"/>
              <a:pPr/>
              <a:t>13/2/2019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62C07F0-9EFF-4A67-9FA0-8811599D3CED}" type="slidenum">
              <a:rPr lang="el-GR" smtClean="0"/>
              <a:pPr/>
              <a:t>‹#›</a:t>
            </a:fld>
            <a:endParaRPr lang="el-G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BE7C349-8487-41F6-B481-96E3B81FA137}" type="datetimeFigureOut">
              <a:rPr lang="el-GR" smtClean="0"/>
              <a:pPr/>
              <a:t>13/2/2019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62C07F0-9EFF-4A67-9FA0-8811599D3CED}" type="slidenum">
              <a:rPr lang="el-GR" smtClean="0"/>
              <a:pPr/>
              <a:t>‹#›</a:t>
            </a:fld>
            <a:endParaRPr lang="el-G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BE7C349-8487-41F6-B481-96E3B81FA137}" type="datetimeFigureOut">
              <a:rPr lang="el-GR" smtClean="0"/>
              <a:pPr/>
              <a:t>13/2/2019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62C07F0-9EFF-4A67-9FA0-8811599D3CED}" type="slidenum">
              <a:rPr lang="el-GR" smtClean="0"/>
              <a:pPr/>
              <a:t>‹#›</a:t>
            </a:fld>
            <a:endParaRPr lang="el-G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BE7C349-8487-41F6-B481-96E3B81FA137}" type="datetimeFigureOut">
              <a:rPr lang="el-GR" smtClean="0"/>
              <a:pPr/>
              <a:t>13/2/2019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62C07F0-9EFF-4A67-9FA0-8811599D3CED}" type="slidenum">
              <a:rPr lang="el-GR" smtClean="0"/>
              <a:pPr/>
              <a:t>‹#›</a:t>
            </a:fld>
            <a:endParaRPr lang="el-G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BE7C349-8487-41F6-B481-96E3B81FA137}" type="datetimeFigureOut">
              <a:rPr lang="el-GR" smtClean="0"/>
              <a:pPr/>
              <a:t>13/2/2019</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62C07F0-9EFF-4A67-9FA0-8811599D3CE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r"/>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el.wikipedia.org/wiki/%CE%92%CF%8C%CF%81%CE%B5%CE%B9%CE%BF_%CF%83%CF%8D%CE%BD%CE%B8%CE%B5%CF%84%CE%BF" TargetMode="External"/><Relationship Id="rId7" Type="http://schemas.openxmlformats.org/officeDocument/2006/relationships/image" Target="../media/image16.jpeg"/><Relationship Id="rId2" Type="http://schemas.openxmlformats.org/officeDocument/2006/relationships/hyperlink" Target="https://el.wikipedia.org/wiki/%CE%86%CE%BB%CE%BC%CE%B1_%CE%BC%CE%B5_%CF%83%CE%BA%CE%B9" TargetMode="Externa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s://el.wikipedia.org/wiki/%CE%A0%CE%B1%CF%84%CE%B9%CE%BD%CE%AC%CE%B6_%CF%84%CE%B1%CF%87%CF%8D%CF%84%CE%B7%CF%84%CE%B1%CF%82_%CE%BC%CE%B9%CE%BA%CF%81%CE%AE%CF%82_%CF%80%CE%AF%CF%83%CF%84%CE%B1%CF%82" TargetMode="External"/><Relationship Id="rId4" Type="http://schemas.openxmlformats.org/officeDocument/2006/relationships/hyperlink" Target="https://el.wikipedia.org/wiki/%CE%A3%CE%BA%CE%AD%CE%BB%CE%B5%CF%84%CE%BF%CE%BD" TargetMode="External"/><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ki/%CE%A7%CE%B9%CE%BF%CE%BD%CE%BF%CF%83%CE%B1%CE%BD%CE%AF%CE%B4%CE%B1" TargetMode="External"/><Relationship Id="rId7" Type="http://schemas.openxmlformats.org/officeDocument/2006/relationships/image" Target="../media/image21.jpeg"/><Relationship Id="rId2" Type="http://schemas.openxmlformats.org/officeDocument/2006/relationships/hyperlink" Target="https://el.wikipedia.org/wiki/%CE%A3%CE%BA%CE%B9_%CE%B1%CE%BD%CF%84%CE%BF%CF%87%CE%AE%CF%82" TargetMode="Externa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el.wikipedia.org/wiki/%CE%A7%CF%8C%CE%BA%CE%B5%CF%8A_%CE%B5%CF%80%CE%AF_%CF%80%CE%AC%CE%B3%CE%BF%CF%8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twitter.com/olympicchannel/status/961942463278698496/photo/1" TargetMode="Externa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cnn.gr/news/sports/story/118041/xeimerinoi-olympiakoi-agones-stin-44i-thesi-i-ralli-pics"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www.sport24.gr/Sports/xeimerinoi-olympiakoi-agones/article5094388.ece/BINARY/w620/pinakas.jp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youtu.be/XiZzshcSjQ4" TargetMode="Externa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hyperlink" Target="http://cdn.cnngreece.gr/media/com_news/galleries/2018/02/25/6403/photos/full/19169001.jpg" TargetMode="External"/><Relationship Id="rId2" Type="http://schemas.openxmlformats.org/officeDocument/2006/relationships/hyperlink" Target="https://el.wikipedia.org/wiki/20_%CE%A6%CE%B5%CE%B2%CF%81%CE%BF%CF%85%CE%B1%CF%81%CE%AF%CE%BF%CF%85"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2018" TargetMode="External"/><Relationship Id="rId2" Type="http://schemas.openxmlformats.org/officeDocument/2006/relationships/hyperlink" Target="https://el.wikipedia.org/wiki/%CE%A0%CE%B9%CF%8C%CE%BD%CE%B3%CE%BA%CF%84%CF%83%CE%B1%CE%BD%CE%B3%CE%BA" TargetMode="External"/><Relationship Id="rId1" Type="http://schemas.openxmlformats.org/officeDocument/2006/relationships/slideLayout" Target="../slideLayouts/slideLayout1.xml"/><Relationship Id="rId5" Type="http://schemas.openxmlformats.org/officeDocument/2006/relationships/hyperlink" Target="https://el.wikipedia.org/wiki/%CE%94%CE%B9%CE%B5%CE%B8%CE%BD%CE%AE%CF%82_%CE%9F%CE%BB%CF%85%CE%BC%CF%80%CE%B9%CE%B1%CE%BA%CE%AE_%CE%95%CF%80%CE%B9%CF%84%CF%81%CE%BF%CF%80%CE%AE" TargetMode="External"/><Relationship Id="rId4" Type="http://schemas.openxmlformats.org/officeDocument/2006/relationships/hyperlink" Target="https://el.wikipedia.org/wiki/%CE%9D%CF%8C%CF%84%CE%B9%CE%B1_%CE%9A%CE%BF%CF%81%CE%AD%CE%B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NDUiJnIFNNQ" TargetMode="External"/><Relationship Id="rId2" Type="http://schemas.openxmlformats.org/officeDocument/2006/relationships/hyperlink" Target="https://www.youtube.com/watch?v=zfRShgrtig4" TargetMode="External"/><Relationship Id="rId1" Type="http://schemas.openxmlformats.org/officeDocument/2006/relationships/slideLayout" Target="../slideLayouts/slideLayout1.xml"/><Relationship Id="rId4" Type="http://schemas.openxmlformats.org/officeDocument/2006/relationships/hyperlink" Target="https://www.youtube.com/watch?v=WXHh_wadqPw"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www.cnn.gr/news/sports/story/117845/xeimerinoi-olympiakoi-agones-h-ralli-52i-sto-gigantiaio-slalom-pics" TargetMode="External"/><Relationship Id="rId7" Type="http://schemas.openxmlformats.org/officeDocument/2006/relationships/image" Target="../media/image2.jpeg"/><Relationship Id="rId2" Type="http://schemas.openxmlformats.org/officeDocument/2006/relationships/hyperlink" Target="http://www.sport24.gr/Sports/xeimerinoi-olympiakoi-agones/deutero-xryso-gia-xirtser-sth-notia-korea.5083793.html" TargetMode="External"/><Relationship Id="rId1" Type="http://schemas.openxmlformats.org/officeDocument/2006/relationships/slideLayout" Target="../slideLayouts/slideLayout8.xml"/><Relationship Id="rId6" Type="http://schemas.openxmlformats.org/officeDocument/2006/relationships/hyperlink" Target="https://www.youtube.com/watch?v=SS8UMe1QnRo" TargetMode="External"/><Relationship Id="rId5" Type="http://schemas.openxmlformats.org/officeDocument/2006/relationships/hyperlink" Target="http://www.cnn.gr/news/sports/story/117840/xeimerinoi-olympiakoi-agones-h-ntanoy-76i-stin-piongktsangk-pics" TargetMode="External"/><Relationship Id="rId4" Type="http://schemas.openxmlformats.org/officeDocument/2006/relationships/hyperlink" Target="http://www.cnn.gr/news/sports/story/118045/xeimerinoi-olympiakoi-agones-stin-81i-thesi-o-aggelis-pic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youtu.be/tOnyddbQbIY?t=8"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CPpr4N9wQwA" TargetMode="Externa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el.wikipedia.org/wiki/%CE%94%CE%AF%CE%B1%CE%B8%CE%BB%CE%BF" TargetMode="External"/><Relationship Id="rId2" Type="http://schemas.openxmlformats.org/officeDocument/2006/relationships/hyperlink" Target="https://el.wikipedia.org/wiki/%CE%91%CE%BB%CF%80%CE%B9%CE%BA%CF%8C_%CF%83%CE%BA%CE%B9" TargetMode="Externa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s://el.wikipedia.org/wiki/%CE%95%CE%BB%CE%B5%CF%8D%CE%B8%CE%B5%CF%81%CE%BF_%CF%83%CE%BA%CE%B9" TargetMode="External"/><Relationship Id="rId1" Type="http://schemas.openxmlformats.org/officeDocument/2006/relationships/slideLayout" Target="../slideLayouts/slideLayout7.xml"/><Relationship Id="rId6" Type="http://schemas.openxmlformats.org/officeDocument/2006/relationships/hyperlink" Target="https://el.wikipedia.org/wiki/%CE%9A%CE%B1%CE%BB%CE%BB%CE%B9%CF%84%CE%B5%CF%87%CE%BD%CE%B9%CE%BA%CF%8C_%CF%80%CE%B1%CF%84%CE%B9%CE%BD%CE%AC%CE%B6" TargetMode="External"/><Relationship Id="rId5" Type="http://schemas.openxmlformats.org/officeDocument/2006/relationships/image" Target="../media/image10.jpeg"/><Relationship Id="rId4" Type="http://schemas.openxmlformats.org/officeDocument/2006/relationships/hyperlink" Target="https://el.wikipedia.org/wiki/%CE%91%CE%B3%CF%89%CE%BD%CE%B9%CF%83%CF%84%CE%B9%CE%BA%CF%8C_%CE%AD%CE%BB%CE%BA%CE%B7%CE%B8%CF%81%CE%B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l.wikipedia.org/wiki/%CE%9B%CE%BF%CF%85%CF%84%CE%B6" TargetMode="External"/><Relationship Id="rId7" Type="http://schemas.openxmlformats.org/officeDocument/2006/relationships/image" Target="../media/image14.jpeg"/><Relationship Id="rId2" Type="http://schemas.openxmlformats.org/officeDocument/2006/relationships/hyperlink" Target="https://el.wikipedia.org/wiki/%CE%9A%CE%AD%CF%81%CE%BB%CE%B9%CE%BD%CE%B3%CE%BA" TargetMode="Externa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el.wikipedia.org/wiki/%CE%A0%CE%B1%CF%84%CE%B9%CE%BD%CE%AC%CE%B6_%CF%84%CE%B1%CF%87%CF%8D%CF%84%CE%B7%CF%84%CE%B1%CF%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2030" y="332656"/>
            <a:ext cx="8229600" cy="1008112"/>
          </a:xfrm>
        </p:spPr>
        <p:txBody>
          <a:bodyPr>
            <a:normAutofit/>
          </a:bodyPr>
          <a:lstStyle/>
          <a:p>
            <a:endParaRPr lang="el-GR" sz="3200" dirty="0"/>
          </a:p>
        </p:txBody>
      </p:sp>
      <p:sp>
        <p:nvSpPr>
          <p:cNvPr id="3" name="2 - Υπότιτλος"/>
          <p:cNvSpPr>
            <a:spLocks noGrp="1"/>
          </p:cNvSpPr>
          <p:nvPr>
            <p:ph type="subTitle" idx="1"/>
          </p:nvPr>
        </p:nvSpPr>
        <p:spPr>
          <a:xfrm>
            <a:off x="683568" y="1357298"/>
            <a:ext cx="7992888" cy="5096038"/>
          </a:xfrm>
        </p:spPr>
        <p:txBody>
          <a:bodyPr>
            <a:normAutofit fontScale="85000" lnSpcReduction="10000"/>
          </a:bodyPr>
          <a:lstStyle/>
          <a:p>
            <a:r>
              <a:rPr lang="el-GR" sz="4300" b="1" dirty="0" smtClean="0">
                <a:solidFill>
                  <a:srgbClr val="002060"/>
                </a:solidFill>
              </a:rPr>
              <a:t>Χειμερινοί Ολυμπιακοί αγώνες </a:t>
            </a:r>
            <a:r>
              <a:rPr lang="el-GR" sz="4300" b="1" dirty="0" smtClean="0">
                <a:solidFill>
                  <a:srgbClr val="002060"/>
                </a:solidFill>
              </a:rPr>
              <a:t>2018</a:t>
            </a:r>
          </a:p>
          <a:p>
            <a:r>
              <a:rPr lang="en-US" sz="4300" b="1" smtClean="0">
                <a:solidFill>
                  <a:srgbClr val="002060"/>
                </a:solidFill>
              </a:rPr>
              <a:t>Winter </a:t>
            </a:r>
            <a:r>
              <a:rPr lang="en-US" sz="4300" b="1" dirty="0" smtClean="0">
                <a:solidFill>
                  <a:srgbClr val="002060"/>
                </a:solidFill>
              </a:rPr>
              <a:t>Olympic Games 2018</a:t>
            </a:r>
            <a:endParaRPr lang="el-GR" sz="4300" b="1" dirty="0" smtClean="0">
              <a:solidFill>
                <a:srgbClr val="002060"/>
              </a:solidFill>
            </a:endParaRPr>
          </a:p>
          <a:p>
            <a:endParaRPr lang="el-GR" dirty="0" smtClean="0"/>
          </a:p>
          <a:p>
            <a:r>
              <a:rPr lang="el-GR" b="1" dirty="0" smtClean="0">
                <a:solidFill>
                  <a:srgbClr val="002060"/>
                </a:solidFill>
              </a:rPr>
              <a:t>Κουτσούκης Θ. Γεώργιος </a:t>
            </a:r>
            <a:r>
              <a:rPr lang="en-US" b="1" dirty="0" err="1" smtClean="0">
                <a:solidFill>
                  <a:srgbClr val="002060"/>
                </a:solidFill>
              </a:rPr>
              <a:t>Ph.D</a:t>
            </a:r>
            <a:r>
              <a:rPr lang="en-US" b="1" dirty="0" smtClean="0">
                <a:solidFill>
                  <a:srgbClr val="002060"/>
                </a:solidFill>
              </a:rPr>
              <a:t>, </a:t>
            </a:r>
            <a:r>
              <a:rPr lang="en-US" b="1" dirty="0" err="1" smtClean="0">
                <a:solidFill>
                  <a:srgbClr val="002060"/>
                </a:solidFill>
              </a:rPr>
              <a:t>Mr.Ed</a:t>
            </a:r>
            <a:endParaRPr lang="el-GR" b="1" dirty="0" smtClean="0">
              <a:solidFill>
                <a:srgbClr val="002060"/>
              </a:solidFill>
            </a:endParaRPr>
          </a:p>
          <a:p>
            <a:r>
              <a:rPr lang="el-GR" b="1" dirty="0" smtClean="0">
                <a:solidFill>
                  <a:srgbClr val="002060"/>
                </a:solidFill>
              </a:rPr>
              <a:t>Διευθυντής 12</a:t>
            </a:r>
            <a:r>
              <a:rPr lang="el-GR" b="1" baseline="30000" dirty="0" smtClean="0">
                <a:solidFill>
                  <a:srgbClr val="002060"/>
                </a:solidFill>
              </a:rPr>
              <a:t>ου</a:t>
            </a:r>
            <a:r>
              <a:rPr lang="el-GR" b="1" dirty="0" smtClean="0">
                <a:solidFill>
                  <a:srgbClr val="002060"/>
                </a:solidFill>
              </a:rPr>
              <a:t> Δ.Σ. Δράμας</a:t>
            </a:r>
          </a:p>
          <a:p>
            <a:endParaRPr lang="el-GR" b="1" dirty="0" smtClean="0">
              <a:solidFill>
                <a:srgbClr val="002060"/>
              </a:solidFill>
            </a:endParaRPr>
          </a:p>
          <a:p>
            <a:endParaRPr lang="el-GR" b="1" dirty="0" smtClean="0">
              <a:solidFill>
                <a:srgbClr val="002060"/>
              </a:solidFill>
            </a:endParaRPr>
          </a:p>
          <a:p>
            <a:endParaRPr lang="el-GR" b="1" dirty="0" smtClean="0">
              <a:solidFill>
                <a:srgbClr val="002060"/>
              </a:solidFill>
            </a:endParaRPr>
          </a:p>
          <a:p>
            <a:endParaRPr lang="el-GR" b="1" dirty="0" smtClean="0">
              <a:solidFill>
                <a:srgbClr val="002060"/>
              </a:solidFill>
            </a:endParaRPr>
          </a:p>
          <a:p>
            <a:endParaRPr lang="el-GR" b="1" dirty="0" smtClean="0">
              <a:solidFill>
                <a:srgbClr val="002060"/>
              </a:solidFill>
            </a:endParaRPr>
          </a:p>
          <a:p>
            <a:r>
              <a:rPr lang="el-GR" b="1" dirty="0" smtClean="0">
                <a:solidFill>
                  <a:srgbClr val="002060"/>
                </a:solidFill>
              </a:rPr>
              <a:t>ΔΡΑΜΑ 201</a:t>
            </a:r>
            <a:r>
              <a:rPr lang="en-US" b="1" dirty="0" smtClean="0">
                <a:solidFill>
                  <a:srgbClr val="002060"/>
                </a:solidFill>
              </a:rPr>
              <a:t>9</a:t>
            </a:r>
            <a:endParaRPr lang="el-GR" b="1" dirty="0" smtClean="0">
              <a:solidFill>
                <a:srgbClr val="002060"/>
              </a:solidFill>
            </a:endParaRPr>
          </a:p>
          <a:p>
            <a:endParaRPr lang="el-GR"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508104" y="5733256"/>
            <a:ext cx="2270173" cy="1384995"/>
          </a:xfrm>
          <a:prstGeom prst="rect">
            <a:avLst/>
          </a:prstGeom>
        </p:spPr>
        <p:txBody>
          <a:bodyPr wrap="square">
            <a:spAutoFit/>
          </a:bodyPr>
          <a:lstStyle/>
          <a:p>
            <a:r>
              <a:rPr lang="el-GR" sz="2800" dirty="0" smtClean="0"/>
              <a:t>-</a:t>
            </a:r>
            <a:r>
              <a:rPr lang="el-GR" sz="2800" dirty="0"/>
              <a:t> </a:t>
            </a:r>
            <a:r>
              <a:rPr lang="el-GR" sz="2800" dirty="0">
                <a:hlinkClick r:id="rId2"/>
              </a:rPr>
              <a:t>Άλμα με σκι</a:t>
            </a:r>
            <a:endParaRPr lang="el-GR" sz="2800" dirty="0"/>
          </a:p>
          <a:p>
            <a:endParaRPr lang="el-GR" sz="2800" dirty="0"/>
          </a:p>
          <a:p>
            <a:endParaRPr lang="el-GR" sz="2800" dirty="0"/>
          </a:p>
        </p:txBody>
      </p:sp>
      <p:sp>
        <p:nvSpPr>
          <p:cNvPr id="4" name="3 - Ορθογώνιο"/>
          <p:cNvSpPr/>
          <p:nvPr/>
        </p:nvSpPr>
        <p:spPr>
          <a:xfrm>
            <a:off x="5004048" y="2492896"/>
            <a:ext cx="3047629" cy="1384995"/>
          </a:xfrm>
          <a:prstGeom prst="rect">
            <a:avLst/>
          </a:prstGeom>
        </p:spPr>
        <p:txBody>
          <a:bodyPr wrap="none">
            <a:spAutoFit/>
          </a:bodyPr>
          <a:lstStyle/>
          <a:p>
            <a:r>
              <a:rPr lang="el-GR" sz="2800" dirty="0" smtClean="0"/>
              <a:t>    - </a:t>
            </a:r>
            <a:r>
              <a:rPr lang="el-GR" sz="2800" dirty="0">
                <a:hlinkClick r:id="rId3"/>
              </a:rPr>
              <a:t>Βόρειο σύνθετο</a:t>
            </a:r>
            <a:endParaRPr lang="el-GR" sz="2800" dirty="0"/>
          </a:p>
          <a:p>
            <a:endParaRPr lang="el-GR" sz="2800" dirty="0"/>
          </a:p>
          <a:p>
            <a:endParaRPr lang="el-GR" sz="2800" dirty="0"/>
          </a:p>
        </p:txBody>
      </p:sp>
      <p:sp>
        <p:nvSpPr>
          <p:cNvPr id="6" name="5 - Ορθογώνιο"/>
          <p:cNvSpPr/>
          <p:nvPr/>
        </p:nvSpPr>
        <p:spPr>
          <a:xfrm>
            <a:off x="1259632" y="5733256"/>
            <a:ext cx="3456384" cy="1384995"/>
          </a:xfrm>
          <a:prstGeom prst="rect">
            <a:avLst/>
          </a:prstGeom>
        </p:spPr>
        <p:txBody>
          <a:bodyPr wrap="square">
            <a:spAutoFit/>
          </a:bodyPr>
          <a:lstStyle/>
          <a:p>
            <a:r>
              <a:rPr lang="el-GR" sz="2800" dirty="0" smtClean="0"/>
              <a:t>-</a:t>
            </a:r>
            <a:r>
              <a:rPr lang="el-GR" sz="2800" dirty="0"/>
              <a:t> </a:t>
            </a:r>
            <a:r>
              <a:rPr lang="el-GR" sz="2800" dirty="0" err="1">
                <a:hlinkClick r:id="rId4"/>
              </a:rPr>
              <a:t>Σκέλετον</a:t>
            </a:r>
            <a:endParaRPr lang="el-GR" sz="2800" dirty="0"/>
          </a:p>
          <a:p>
            <a:endParaRPr lang="el-GR" sz="2800" dirty="0"/>
          </a:p>
          <a:p>
            <a:endParaRPr lang="el-GR" sz="2800" dirty="0"/>
          </a:p>
        </p:txBody>
      </p:sp>
      <p:sp>
        <p:nvSpPr>
          <p:cNvPr id="11" name="10 - Ορθογώνιο"/>
          <p:cNvSpPr/>
          <p:nvPr/>
        </p:nvSpPr>
        <p:spPr>
          <a:xfrm>
            <a:off x="539552" y="2420888"/>
            <a:ext cx="3888432" cy="1815882"/>
          </a:xfrm>
          <a:prstGeom prst="rect">
            <a:avLst/>
          </a:prstGeom>
        </p:spPr>
        <p:txBody>
          <a:bodyPr wrap="square">
            <a:spAutoFit/>
          </a:bodyPr>
          <a:lstStyle/>
          <a:p>
            <a:pPr algn="ctr"/>
            <a:r>
              <a:rPr lang="el-GR" sz="2800" dirty="0" smtClean="0"/>
              <a:t>-</a:t>
            </a:r>
            <a:r>
              <a:rPr lang="el-GR" sz="2800" dirty="0"/>
              <a:t> </a:t>
            </a:r>
            <a:r>
              <a:rPr lang="el-GR" sz="2800" dirty="0">
                <a:hlinkClick r:id="rId5"/>
              </a:rPr>
              <a:t>Πατινάζ ταχύτητας </a:t>
            </a:r>
            <a:r>
              <a:rPr lang="el-GR" sz="2800" dirty="0" smtClean="0">
                <a:hlinkClick r:id="rId5"/>
              </a:rPr>
              <a:t>   μικρής </a:t>
            </a:r>
            <a:r>
              <a:rPr lang="el-GR" sz="2800" dirty="0">
                <a:hlinkClick r:id="rId5"/>
              </a:rPr>
              <a:t>πίστας</a:t>
            </a:r>
            <a:endParaRPr lang="el-GR" sz="2800" dirty="0"/>
          </a:p>
          <a:p>
            <a:endParaRPr lang="el-GR" sz="2800" dirty="0"/>
          </a:p>
          <a:p>
            <a:endParaRPr lang="el-GR" sz="2800" dirty="0"/>
          </a:p>
        </p:txBody>
      </p:sp>
      <p:pic>
        <p:nvPicPr>
          <p:cNvPr id="12" name="11 - Εικόνα" descr="Πατινάζ ταχύτητας μικρής πίστας.jpg"/>
          <p:cNvPicPr>
            <a:picLocks noChangeAspect="1"/>
          </p:cNvPicPr>
          <p:nvPr/>
        </p:nvPicPr>
        <p:blipFill>
          <a:blip r:embed="rId6" cstate="print"/>
          <a:stretch>
            <a:fillRect/>
          </a:stretch>
        </p:blipFill>
        <p:spPr>
          <a:xfrm>
            <a:off x="1043608" y="260648"/>
            <a:ext cx="2909406" cy="1944000"/>
          </a:xfrm>
          <a:prstGeom prst="rect">
            <a:avLst/>
          </a:prstGeom>
        </p:spPr>
      </p:pic>
      <p:pic>
        <p:nvPicPr>
          <p:cNvPr id="13" name="12 - Εικόνα" descr="Βόρειο σύνθετο.jpg"/>
          <p:cNvPicPr>
            <a:picLocks noChangeAspect="1"/>
          </p:cNvPicPr>
          <p:nvPr/>
        </p:nvPicPr>
        <p:blipFill>
          <a:blip r:embed="rId7" cstate="print"/>
          <a:stretch>
            <a:fillRect/>
          </a:stretch>
        </p:blipFill>
        <p:spPr>
          <a:xfrm>
            <a:off x="5004048" y="260648"/>
            <a:ext cx="3191639" cy="1944000"/>
          </a:xfrm>
          <a:prstGeom prst="rect">
            <a:avLst/>
          </a:prstGeom>
        </p:spPr>
      </p:pic>
      <p:pic>
        <p:nvPicPr>
          <p:cNvPr id="14" name="13 - Εικόνα" descr="Σκέλετον.jpg"/>
          <p:cNvPicPr>
            <a:picLocks noChangeAspect="1"/>
          </p:cNvPicPr>
          <p:nvPr/>
        </p:nvPicPr>
        <p:blipFill>
          <a:blip r:embed="rId8" cstate="print"/>
          <a:stretch>
            <a:fillRect/>
          </a:stretch>
        </p:blipFill>
        <p:spPr>
          <a:xfrm>
            <a:off x="971600" y="3645024"/>
            <a:ext cx="2909389" cy="1944000"/>
          </a:xfrm>
          <a:prstGeom prst="rect">
            <a:avLst/>
          </a:prstGeom>
        </p:spPr>
      </p:pic>
      <p:pic>
        <p:nvPicPr>
          <p:cNvPr id="15" name="14 - Εικόνα" descr="Άλμα με σκι.jpg"/>
          <p:cNvPicPr>
            <a:picLocks noChangeAspect="1"/>
          </p:cNvPicPr>
          <p:nvPr/>
        </p:nvPicPr>
        <p:blipFill>
          <a:blip r:embed="rId9" cstate="print"/>
          <a:stretch>
            <a:fillRect/>
          </a:stretch>
        </p:blipFill>
        <p:spPr>
          <a:xfrm>
            <a:off x="5148064" y="3573016"/>
            <a:ext cx="2909389" cy="1944000"/>
          </a:xfrm>
          <a:prstGeom prst="rect">
            <a:avLst/>
          </a:prstGeom>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15616" y="980728"/>
            <a:ext cx="2270173" cy="523220"/>
          </a:xfrm>
          <a:prstGeom prst="rect">
            <a:avLst/>
          </a:prstGeom>
        </p:spPr>
        <p:txBody>
          <a:bodyPr wrap="square">
            <a:spAutoFit/>
          </a:bodyPr>
          <a:lstStyle/>
          <a:p>
            <a:r>
              <a:rPr lang="el-GR" sz="2800" dirty="0" smtClean="0"/>
              <a:t>-</a:t>
            </a:r>
            <a:r>
              <a:rPr lang="el-GR" sz="2800" dirty="0">
                <a:hlinkClick r:id="rId2"/>
              </a:rPr>
              <a:t>Σκι </a:t>
            </a:r>
            <a:r>
              <a:rPr lang="el-GR" sz="2800" dirty="0" smtClean="0">
                <a:hlinkClick r:id="rId2"/>
              </a:rPr>
              <a:t>αντοχής</a:t>
            </a:r>
            <a:endParaRPr lang="el-GR" sz="2800" dirty="0"/>
          </a:p>
        </p:txBody>
      </p:sp>
      <p:sp>
        <p:nvSpPr>
          <p:cNvPr id="4" name="3 - Ορθογώνιο"/>
          <p:cNvSpPr/>
          <p:nvPr/>
        </p:nvSpPr>
        <p:spPr>
          <a:xfrm>
            <a:off x="1043608" y="3212976"/>
            <a:ext cx="2178802" cy="1384995"/>
          </a:xfrm>
          <a:prstGeom prst="rect">
            <a:avLst/>
          </a:prstGeom>
        </p:spPr>
        <p:txBody>
          <a:bodyPr wrap="none">
            <a:spAutoFit/>
          </a:bodyPr>
          <a:lstStyle/>
          <a:p>
            <a:r>
              <a:rPr lang="el-GR" sz="2800" dirty="0" smtClean="0"/>
              <a:t>-</a:t>
            </a:r>
            <a:r>
              <a:rPr lang="el-GR" sz="2800" dirty="0" err="1">
                <a:hlinkClick r:id="rId3"/>
              </a:rPr>
              <a:t>Χιονοσανίδα</a:t>
            </a:r>
            <a:endParaRPr lang="el-GR" sz="2800" dirty="0"/>
          </a:p>
          <a:p>
            <a:endParaRPr lang="el-GR" sz="2800" dirty="0"/>
          </a:p>
          <a:p>
            <a:endParaRPr lang="el-GR" sz="2800" dirty="0"/>
          </a:p>
        </p:txBody>
      </p:sp>
      <p:sp>
        <p:nvSpPr>
          <p:cNvPr id="6" name="5 - Ορθογώνιο"/>
          <p:cNvSpPr/>
          <p:nvPr/>
        </p:nvSpPr>
        <p:spPr>
          <a:xfrm>
            <a:off x="971600" y="5157192"/>
            <a:ext cx="3456384" cy="954107"/>
          </a:xfrm>
          <a:prstGeom prst="rect">
            <a:avLst/>
          </a:prstGeom>
        </p:spPr>
        <p:txBody>
          <a:bodyPr wrap="square">
            <a:spAutoFit/>
          </a:bodyPr>
          <a:lstStyle/>
          <a:p>
            <a:r>
              <a:rPr lang="el-GR" sz="2800" dirty="0" smtClean="0"/>
              <a:t>-</a:t>
            </a:r>
            <a:r>
              <a:rPr lang="el-GR" sz="2800" dirty="0">
                <a:hlinkClick r:id="rId4"/>
              </a:rPr>
              <a:t>Χόκεϊ επί πάγου</a:t>
            </a:r>
            <a:endParaRPr lang="el-GR" sz="2800" dirty="0"/>
          </a:p>
          <a:p>
            <a:endParaRPr lang="el-GR" sz="2800" dirty="0"/>
          </a:p>
        </p:txBody>
      </p:sp>
      <p:pic>
        <p:nvPicPr>
          <p:cNvPr id="8" name="7 - Εικόνα" descr="Σκι αντοχής.jpg"/>
          <p:cNvPicPr>
            <a:picLocks noChangeAspect="1"/>
          </p:cNvPicPr>
          <p:nvPr/>
        </p:nvPicPr>
        <p:blipFill>
          <a:blip r:embed="rId5" cstate="print"/>
          <a:stretch>
            <a:fillRect/>
          </a:stretch>
        </p:blipFill>
        <p:spPr>
          <a:xfrm>
            <a:off x="4427984" y="332656"/>
            <a:ext cx="2909389" cy="1944000"/>
          </a:xfrm>
          <a:prstGeom prst="rect">
            <a:avLst/>
          </a:prstGeom>
        </p:spPr>
      </p:pic>
      <p:pic>
        <p:nvPicPr>
          <p:cNvPr id="9" name="8 - Εικόνα" descr="Χιονοσανίδα.jpg"/>
          <p:cNvPicPr>
            <a:picLocks noChangeAspect="1"/>
          </p:cNvPicPr>
          <p:nvPr/>
        </p:nvPicPr>
        <p:blipFill>
          <a:blip r:embed="rId6" cstate="print"/>
          <a:stretch>
            <a:fillRect/>
          </a:stretch>
        </p:blipFill>
        <p:spPr>
          <a:xfrm>
            <a:off x="4644008" y="2492896"/>
            <a:ext cx="2457923" cy="1944000"/>
          </a:xfrm>
          <a:prstGeom prst="rect">
            <a:avLst/>
          </a:prstGeom>
        </p:spPr>
      </p:pic>
      <p:pic>
        <p:nvPicPr>
          <p:cNvPr id="10" name="9 - Εικόνα" descr="Χόκεϊ επί πάγου.jpg"/>
          <p:cNvPicPr>
            <a:picLocks noChangeAspect="1"/>
          </p:cNvPicPr>
          <p:nvPr/>
        </p:nvPicPr>
        <p:blipFill>
          <a:blip r:embed="rId7" cstate="print"/>
          <a:stretch>
            <a:fillRect/>
          </a:stretch>
        </p:blipFill>
        <p:spPr>
          <a:xfrm>
            <a:off x="4572000" y="4725144"/>
            <a:ext cx="2598918" cy="1944000"/>
          </a:xfrm>
          <a:prstGeom prst="rect">
            <a:avLst/>
          </a:prstGeo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3050"/>
            <a:ext cx="9144000" cy="1162050"/>
          </a:xfrm>
        </p:spPr>
        <p:txBody>
          <a:bodyPr>
            <a:noAutofit/>
          </a:bodyPr>
          <a:lstStyle/>
          <a:p>
            <a:pPr algn="ctr"/>
            <a:r>
              <a:rPr lang="el-GR" sz="3600" dirty="0" smtClean="0"/>
              <a:t>Οι ιστορικές στιγμές των αγώνων της </a:t>
            </a:r>
            <a:br>
              <a:rPr lang="el-GR" sz="3600" dirty="0" smtClean="0"/>
            </a:br>
            <a:r>
              <a:rPr lang="el-GR" sz="3600" dirty="0" smtClean="0"/>
              <a:t>Ν. Κορέας</a:t>
            </a:r>
            <a:endParaRPr lang="el-GR" sz="3600" dirty="0"/>
          </a:p>
        </p:txBody>
      </p:sp>
      <p:sp>
        <p:nvSpPr>
          <p:cNvPr id="3" name="2 - Θέση κειμένου"/>
          <p:cNvSpPr>
            <a:spLocks noGrp="1"/>
          </p:cNvSpPr>
          <p:nvPr>
            <p:ph type="body" idx="2"/>
          </p:nvPr>
        </p:nvSpPr>
        <p:spPr>
          <a:xfrm>
            <a:off x="0" y="1524000"/>
            <a:ext cx="4788024" cy="5334000"/>
          </a:xfrm>
        </p:spPr>
        <p:txBody>
          <a:bodyPr>
            <a:normAutofit/>
          </a:bodyPr>
          <a:lstStyle/>
          <a:p>
            <a:r>
              <a:rPr lang="el-GR" sz="2400" dirty="0" smtClean="0"/>
              <a:t>Στην εκπληκτική τελετή έναρξης  παρακολουθήσαμε την</a:t>
            </a:r>
            <a:r>
              <a:rPr lang="el-GR" sz="2400" b="1" dirty="0" smtClean="0"/>
              <a:t> ιστορική στιγμή που Νότια και Βόρεια Κορέα κράτησαν την ίδια σημαία</a:t>
            </a:r>
            <a:r>
              <a:rPr lang="el-GR" sz="2400" dirty="0" smtClean="0"/>
              <a:t>.</a:t>
            </a:r>
          </a:p>
          <a:p>
            <a:r>
              <a:rPr lang="el-GR" sz="2400" dirty="0" smtClean="0"/>
              <a:t>Επίσης παρουσίασαν κοινή ομάδα στο χόκεϊ επί πάγου των γυναικών</a:t>
            </a:r>
          </a:p>
          <a:p>
            <a:endParaRPr lang="el-GR" sz="2400" dirty="0" smtClean="0"/>
          </a:p>
          <a:p>
            <a:r>
              <a:rPr lang="el-GR" sz="2400" smtClean="0"/>
              <a:t>Λίγο </a:t>
            </a:r>
            <a:r>
              <a:rPr lang="el-GR" sz="2400" dirty="0" smtClean="0"/>
              <a:t>μετά την παρέλαση, οι αθλητές των δύο κρατών έβγαλαν μία</a:t>
            </a:r>
            <a:r>
              <a:rPr lang="el-GR" sz="2400" b="1" dirty="0" smtClean="0"/>
              <a:t> </a:t>
            </a:r>
            <a:r>
              <a:rPr lang="el-GR" sz="2400" b="1" dirty="0" err="1" smtClean="0"/>
              <a:t>selfie</a:t>
            </a:r>
            <a:r>
              <a:rPr lang="el-GR" sz="2400" b="1" dirty="0" smtClean="0"/>
              <a:t> «ειρήνης»</a:t>
            </a:r>
            <a:r>
              <a:rPr lang="el-GR" sz="2400" dirty="0" smtClean="0"/>
              <a:t>, η οποία αναρτήθηκε από τον επίσημο </a:t>
            </a:r>
            <a:r>
              <a:rPr lang="el-GR" sz="2400" dirty="0" smtClean="0">
                <a:hlinkClick r:id="rId2"/>
              </a:rPr>
              <a:t>λογαριασμό των Αγώνων στο </a:t>
            </a:r>
            <a:r>
              <a:rPr lang="el-GR" sz="2400" dirty="0" err="1" smtClean="0">
                <a:hlinkClick r:id="rId2"/>
              </a:rPr>
              <a:t>Twitter</a:t>
            </a:r>
            <a:r>
              <a:rPr lang="el-GR" sz="2400" dirty="0" smtClean="0"/>
              <a:t>.</a:t>
            </a:r>
          </a:p>
          <a:p>
            <a:endParaRPr lang="el-GR" sz="2400" dirty="0"/>
          </a:p>
        </p:txBody>
      </p:sp>
      <p:pic>
        <p:nvPicPr>
          <p:cNvPr id="5" name="4 - Θέση περιεχομένου" descr="2018-02-09T124645Z_630568217_DEVEE290ZHXLP_RTRMADP_3_OLYMPICS-2018-OPENING.JPG"/>
          <p:cNvPicPr>
            <a:picLocks noGrp="1" noChangeAspect="1"/>
          </p:cNvPicPr>
          <p:nvPr>
            <p:ph sz="half" idx="1"/>
          </p:nvPr>
        </p:nvPicPr>
        <p:blipFill>
          <a:blip r:embed="rId3" cstate="print"/>
          <a:stretch>
            <a:fillRect/>
          </a:stretch>
        </p:blipFill>
        <p:spPr>
          <a:xfrm>
            <a:off x="4716016" y="1484784"/>
            <a:ext cx="4144605" cy="2160240"/>
          </a:xfrm>
        </p:spPr>
      </p:pic>
      <p:pic>
        <p:nvPicPr>
          <p:cNvPr id="6" name="5 - Εικόνα" descr="DVmBkgLXkAALJ0F.jpg"/>
          <p:cNvPicPr>
            <a:picLocks noChangeAspect="1"/>
          </p:cNvPicPr>
          <p:nvPr/>
        </p:nvPicPr>
        <p:blipFill>
          <a:blip r:embed="rId4" cstate="print"/>
          <a:stretch>
            <a:fillRect/>
          </a:stretch>
        </p:blipFill>
        <p:spPr>
          <a:xfrm>
            <a:off x="5076056" y="3933056"/>
            <a:ext cx="3496235" cy="2628000"/>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363272" cy="1427758"/>
          </a:xfrm>
        </p:spPr>
        <p:txBody>
          <a:bodyPr>
            <a:normAutofit fontScale="90000"/>
          </a:bodyPr>
          <a:lstStyle/>
          <a:p>
            <a:pPr algn="ctr"/>
            <a:r>
              <a:rPr lang="el-GR" sz="4000" b="1" dirty="0" smtClean="0"/>
              <a:t>Τα αποτελέσματα της ελληνικής αποστολής</a:t>
            </a:r>
            <a:r>
              <a:rPr lang="el-GR" b="1" dirty="0" smtClean="0"/>
              <a:t/>
            </a:r>
            <a:br>
              <a:rPr lang="el-GR" b="1" dirty="0" smtClean="0"/>
            </a:br>
            <a:endParaRPr lang="el-GR" dirty="0"/>
          </a:p>
        </p:txBody>
      </p:sp>
      <p:sp>
        <p:nvSpPr>
          <p:cNvPr id="3" name="2 - Θέση κειμένου"/>
          <p:cNvSpPr>
            <a:spLocks noGrp="1"/>
          </p:cNvSpPr>
          <p:nvPr>
            <p:ph type="body" idx="2"/>
          </p:nvPr>
        </p:nvSpPr>
        <p:spPr>
          <a:xfrm>
            <a:off x="0" y="1556792"/>
            <a:ext cx="3995936" cy="4674171"/>
          </a:xfrm>
        </p:spPr>
        <p:txBody>
          <a:bodyPr>
            <a:noAutofit/>
          </a:bodyPr>
          <a:lstStyle/>
          <a:p>
            <a:pPr algn="just"/>
            <a:r>
              <a:rPr lang="el-GR" sz="2200" dirty="0" smtClean="0"/>
              <a:t>Σε μέτρια επίπεδα κινήθηκε η παρουσία των 4 Ελλήνων αθλητών που πήραν μέρος στους αγώνες.  Οι επιδόσεις τους πάντως κρίνονται σε γενικές γραμμές ικανοποιητικές, δεδομένης της μικρής παράδοσης που έχει Ελλάδα στ χειμερινά σπορ</a:t>
            </a:r>
          </a:p>
          <a:p>
            <a:pPr algn="just"/>
            <a:r>
              <a:rPr lang="el-GR" sz="2200" dirty="0" smtClean="0"/>
              <a:t>Την καλύτερη θέση κατέλαβε η </a:t>
            </a:r>
            <a:r>
              <a:rPr lang="el-GR" sz="2200" dirty="0" smtClean="0">
                <a:hlinkClick r:id="rId2"/>
              </a:rPr>
              <a:t>Σοφία Ράλλη</a:t>
            </a:r>
            <a:r>
              <a:rPr lang="el-GR" sz="2200" dirty="0" smtClean="0"/>
              <a:t>, η οποία στον Τελικό του Σλάλομ των γυναικών κατέλαβε την 44</a:t>
            </a:r>
            <a:r>
              <a:rPr lang="el-GR" sz="2200" baseline="30000" dirty="0" smtClean="0"/>
              <a:t>η</a:t>
            </a:r>
            <a:r>
              <a:rPr lang="el-GR" sz="2200" dirty="0" smtClean="0"/>
              <a:t> θέση από 78 αθλήτριες, που πήραν μέρος</a:t>
            </a:r>
            <a:endParaRPr lang="el-GR" sz="2200" dirty="0"/>
          </a:p>
        </p:txBody>
      </p:sp>
      <p:pic>
        <p:nvPicPr>
          <p:cNvPr id="7" name="6 - Θέση περιεχομένου" descr="apotelesmata.ellines.xeimerinoiolympiakoi.jpg"/>
          <p:cNvPicPr>
            <a:picLocks noGrp="1" noChangeAspect="1"/>
          </p:cNvPicPr>
          <p:nvPr>
            <p:ph sz="half" idx="1"/>
          </p:nvPr>
        </p:nvPicPr>
        <p:blipFill>
          <a:blip r:embed="rId3" cstate="print"/>
          <a:stretch>
            <a:fillRect/>
          </a:stretch>
        </p:blipFill>
        <p:spPr>
          <a:xfrm>
            <a:off x="4224000" y="1988840"/>
            <a:ext cx="4920000" cy="2880000"/>
          </a:xfrm>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552" y="548680"/>
            <a:ext cx="8229600" cy="1584176"/>
          </a:xfrm>
        </p:spPr>
        <p:txBody>
          <a:bodyPr>
            <a:normAutofit fontScale="90000"/>
          </a:bodyPr>
          <a:lstStyle/>
          <a:p>
            <a:r>
              <a:rPr lang="el-GR" cap="none" dirty="0" smtClean="0"/>
              <a:t>Ο πίνακας των μεταλλίων της </a:t>
            </a:r>
            <a:r>
              <a:rPr lang="el-GR" cap="none" dirty="0" err="1" smtClean="0"/>
              <a:t>Πιονγκτσάνγκ</a:t>
            </a:r>
            <a:r>
              <a:rPr lang="el-GR" dirty="0" smtClean="0"/>
              <a:t/>
            </a:r>
            <a:br>
              <a:rPr lang="el-GR" dirty="0" smtClean="0"/>
            </a:br>
            <a:endParaRPr lang="el-GR" dirty="0"/>
          </a:p>
        </p:txBody>
      </p:sp>
      <p:sp>
        <p:nvSpPr>
          <p:cNvPr id="3" name="2 - Υπότιτλος"/>
          <p:cNvSpPr>
            <a:spLocks noGrp="1"/>
          </p:cNvSpPr>
          <p:nvPr>
            <p:ph type="subTitle" idx="1"/>
          </p:nvPr>
        </p:nvSpPr>
        <p:spPr>
          <a:xfrm>
            <a:off x="323528" y="1772816"/>
            <a:ext cx="8280920" cy="4536504"/>
          </a:xfrm>
        </p:spPr>
        <p:txBody>
          <a:bodyPr>
            <a:normAutofit/>
          </a:bodyPr>
          <a:lstStyle/>
          <a:p>
            <a:r>
              <a:rPr lang="el-GR" dirty="0" smtClean="0"/>
              <a:t>Με την συμπλήρωση των αγωνισμάτων, η Νορβηγία κατέλαβε την πρώτη θέση, μια και συγκέντρωσε 39 μετάλλια, εκ των οποίων 14 χρυσά, ισάριθμα ασημένια και 11 χάλκινα.</a:t>
            </a:r>
          </a:p>
          <a:p>
            <a:r>
              <a:rPr lang="el-GR" dirty="0" smtClean="0"/>
              <a:t>Μάλιστα, στην δεύτερη θέση βρέθηκε η Γερμανία, η οποία είχε κι αυτή 14 χρυσά Ολυμπιακά μετάλλια, αλλά 10 ασημένια και 7 χάλκινα, με το σύνολό της να φτάνει τα 31 και στην τρίτη θέση είναι ο Καναδάς με 29 μετάλλια στο σύνολο.</a:t>
            </a:r>
          </a:p>
          <a:p>
            <a:pPr fontAlgn="base"/>
            <a:r>
              <a:rPr lang="el-GR" b="1" dirty="0" smtClean="0">
                <a:hlinkClick r:id="rId2"/>
              </a:rPr>
              <a:t>Δείτε τον τελικό πίνακα τον μεταλλίων</a:t>
            </a:r>
            <a:endParaRPr lang="el-GR"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2030" y="188640"/>
            <a:ext cx="8229600" cy="720080"/>
          </a:xfrm>
        </p:spPr>
        <p:txBody>
          <a:bodyPr>
            <a:normAutofit fontScale="90000"/>
          </a:bodyPr>
          <a:lstStyle/>
          <a:p>
            <a:r>
              <a:rPr lang="el-GR" cap="none" dirty="0" smtClean="0"/>
              <a:t>Η τελετή λήξης</a:t>
            </a:r>
            <a:endParaRPr lang="el-GR" cap="none" dirty="0"/>
          </a:p>
        </p:txBody>
      </p:sp>
      <p:sp>
        <p:nvSpPr>
          <p:cNvPr id="3" name="2 - Υπότιτλος"/>
          <p:cNvSpPr>
            <a:spLocks noGrp="1"/>
          </p:cNvSpPr>
          <p:nvPr>
            <p:ph type="subTitle" idx="1"/>
          </p:nvPr>
        </p:nvSpPr>
        <p:spPr>
          <a:xfrm>
            <a:off x="179512" y="1052736"/>
            <a:ext cx="4752528" cy="5544616"/>
          </a:xfrm>
        </p:spPr>
        <p:txBody>
          <a:bodyPr>
            <a:noAutofit/>
          </a:bodyPr>
          <a:lstStyle/>
          <a:p>
            <a:pPr algn="just"/>
            <a:r>
              <a:rPr lang="el-GR" sz="2000" dirty="0" smtClean="0"/>
              <a:t>Σε μια εξαιρετικά φαντασμαγορική τελετή, γιορτάστηκε την  Κυριακή 25 Φεβρουαρίου 2018το τέλος των Χειμερινών Ολυμπιακών αγώνων της </a:t>
            </a:r>
            <a:r>
              <a:rPr lang="el-GR" sz="2000" dirty="0" err="1" smtClean="0"/>
              <a:t>Πιονγκτσάνγκ</a:t>
            </a:r>
            <a:r>
              <a:rPr lang="el-GR" sz="2000" dirty="0" smtClean="0"/>
              <a:t>!</a:t>
            </a:r>
          </a:p>
          <a:p>
            <a:pPr algn="just"/>
            <a:r>
              <a:rPr lang="el-GR" sz="2000" dirty="0" smtClean="0"/>
              <a:t>Από την είσοδο των αθλητών μέχρι το καλλιτεχνικό πρόγραμμα αλλά και τα ειδικά εφέ που μάγεψαν το κοινό, η </a:t>
            </a:r>
            <a:r>
              <a:rPr lang="el-GR" sz="2000" dirty="0" smtClean="0">
                <a:hlinkClick r:id="rId2"/>
              </a:rPr>
              <a:t>τελετή λήξης</a:t>
            </a:r>
            <a:r>
              <a:rPr lang="el-GR" sz="2000" dirty="0" smtClean="0"/>
              <a:t> ήταν εντυπωσιακή!</a:t>
            </a:r>
          </a:p>
          <a:p>
            <a:pPr algn="just"/>
            <a:r>
              <a:rPr lang="el-GR" sz="2000" dirty="0" smtClean="0"/>
              <a:t>Όπως προστάζει το τυπικό των Ολυμπιακών Αγώνων, ακούστηκε τόσο ο ελληνικός Εθνικός Ύμνος αλλά και ο ύμνος των Ολυμπιακών Αγώνων.</a:t>
            </a:r>
          </a:p>
          <a:p>
            <a:pPr algn="just"/>
            <a:r>
              <a:rPr lang="el-GR" sz="2000" dirty="0" smtClean="0"/>
              <a:t>Σημαιοφόρος της Ελληνικής Ολυμπιακής αποστολής ήταν </a:t>
            </a:r>
            <a:r>
              <a:rPr lang="el-GR" sz="2000" b="1" dirty="0" smtClean="0"/>
              <a:t>ο πρωταθλητής του αλπικού σκι, Γιάννης Αντωνίου</a:t>
            </a:r>
          </a:p>
          <a:p>
            <a:pPr algn="just"/>
            <a:endParaRPr lang="el-GR" sz="2000" dirty="0" smtClean="0"/>
          </a:p>
          <a:p>
            <a:r>
              <a:rPr lang="el-GR" sz="2000" dirty="0" smtClean="0"/>
              <a:t/>
            </a:r>
            <a:br>
              <a:rPr lang="el-GR" sz="2000" dirty="0" smtClean="0"/>
            </a:br>
            <a:r>
              <a:rPr lang="el-GR" sz="2000" dirty="0" smtClean="0"/>
              <a:t/>
            </a:r>
            <a:br>
              <a:rPr lang="el-GR" sz="2000" dirty="0" smtClean="0"/>
            </a:br>
            <a:endParaRPr lang="el-GR" sz="2000" dirty="0"/>
          </a:p>
        </p:txBody>
      </p:sp>
      <p:pic>
        <p:nvPicPr>
          <p:cNvPr id="4" name="3 - Εικόνα" descr="teleth-lixis-650x400.jpg"/>
          <p:cNvPicPr>
            <a:picLocks noChangeAspect="1"/>
          </p:cNvPicPr>
          <p:nvPr/>
        </p:nvPicPr>
        <p:blipFill>
          <a:blip r:embed="rId3" cstate="print"/>
          <a:stretch>
            <a:fillRect/>
          </a:stretch>
        </p:blipFill>
        <p:spPr>
          <a:xfrm>
            <a:off x="5220072" y="1196752"/>
            <a:ext cx="3703476" cy="2412000"/>
          </a:xfrm>
          <a:prstGeom prst="rect">
            <a:avLst/>
          </a:prstGeom>
        </p:spPr>
      </p:pic>
      <p:pic>
        <p:nvPicPr>
          <p:cNvPr id="5" name="4 - Εικόνα" descr="photo-bomb.jpg"/>
          <p:cNvPicPr>
            <a:picLocks noChangeAspect="1"/>
          </p:cNvPicPr>
          <p:nvPr/>
        </p:nvPicPr>
        <p:blipFill>
          <a:blip r:embed="rId4" cstate="print"/>
          <a:stretch>
            <a:fillRect/>
          </a:stretch>
        </p:blipFill>
        <p:spPr>
          <a:xfrm>
            <a:off x="5220072" y="3933056"/>
            <a:ext cx="3701276" cy="2412000"/>
          </a:xfrm>
          <a:prstGeom prst="rect">
            <a:avLst/>
          </a:prstGeom>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6" y="188640"/>
            <a:ext cx="8229600" cy="1368152"/>
          </a:xfrm>
        </p:spPr>
        <p:txBody>
          <a:bodyPr>
            <a:normAutofit fontScale="90000"/>
          </a:bodyPr>
          <a:lstStyle/>
          <a:p>
            <a:r>
              <a:rPr lang="el-GR" cap="none" dirty="0" smtClean="0"/>
              <a:t>Χειμερινοί Ολυμπιακοί αγώνες του 2022</a:t>
            </a:r>
            <a:endParaRPr lang="el-GR" cap="none" dirty="0"/>
          </a:p>
        </p:txBody>
      </p:sp>
      <p:sp>
        <p:nvSpPr>
          <p:cNvPr id="3" name="2 - Υπότιτλος"/>
          <p:cNvSpPr>
            <a:spLocks noGrp="1"/>
          </p:cNvSpPr>
          <p:nvPr>
            <p:ph type="subTitle" idx="1"/>
          </p:nvPr>
        </p:nvSpPr>
        <p:spPr>
          <a:xfrm>
            <a:off x="467544" y="1988840"/>
            <a:ext cx="8424936" cy="4320480"/>
          </a:xfrm>
        </p:spPr>
        <p:txBody>
          <a:bodyPr>
            <a:normAutofit fontScale="92500" lnSpcReduction="10000"/>
          </a:bodyPr>
          <a:lstStyle/>
          <a:p>
            <a:pPr algn="just"/>
            <a:r>
              <a:rPr lang="el-GR" dirty="0" smtClean="0"/>
              <a:t>Οι Χειμερινοί Ολυμπιακοί Αγώνες του 2022, γνωστοί και ως Αγώνες της 24ης Χειμερινής Ολυμπιάδας θα διεξαχθούν στο Πεκίνο της Κίνας από 4 έως 20</a:t>
            </a:r>
            <a:r>
              <a:rPr lang="el-GR" dirty="0" smtClean="0">
                <a:hlinkClick r:id="rId2" tooltip="20 Φεβρουαρίου"/>
              </a:rPr>
              <a:t> </a:t>
            </a:r>
            <a:r>
              <a:rPr lang="el-GR" dirty="0" smtClean="0"/>
              <a:t>Φεβρουαρίου του 2022.</a:t>
            </a:r>
          </a:p>
          <a:p>
            <a:pPr algn="just"/>
            <a:r>
              <a:rPr lang="el-GR" dirty="0" smtClean="0"/>
              <a:t>Στις 31 Ιουλίου του 2015, κατά τη διάρκεια της 128ης συνόδου της ΔΟΕ επιλέχθηκε το Πεκίνο ως η πόλη που θα φιλοξενήσει τους αγώνες. Θα είναι οι τρίτοι Ολυμπιακοί Αγώνες που διεξάγονται στην Ασία και θα είναι η πρώτη που η Κίνα θα διεξάγει Χειμερινούς Ολυμπιακούς Αγώνες.</a:t>
            </a:r>
          </a:p>
          <a:p>
            <a:pPr algn="just"/>
            <a:r>
              <a:rPr lang="el-GR" dirty="0" smtClean="0"/>
              <a:t>Στις 25/02/2018, στην τελετή λήξης των αγώνων της Ν. Κορέας, η </a:t>
            </a:r>
            <a:r>
              <a:rPr lang="el-GR" dirty="0" smtClean="0">
                <a:hlinkClick r:id="rId3"/>
              </a:rPr>
              <a:t>σημαία των Ολυμπιακών αγώνων παραδόθηκε στον Δήμαρχο του Πεκίνου</a:t>
            </a:r>
            <a:endParaRPr lang="el-GR" dirty="0" smtClean="0"/>
          </a:p>
          <a:p>
            <a:endParaRPr lang="el-GR"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2030" y="188640"/>
            <a:ext cx="8229600" cy="1224136"/>
          </a:xfrm>
        </p:spPr>
        <p:txBody>
          <a:bodyPr>
            <a:normAutofit/>
          </a:bodyPr>
          <a:lstStyle/>
          <a:p>
            <a:r>
              <a:rPr lang="el-GR" sz="4000" cap="none" dirty="0" smtClean="0"/>
              <a:t> Χειμερινοί Ολυμπιακοί 2018 στη Ν. Κορέα</a:t>
            </a:r>
            <a:endParaRPr lang="el-GR" sz="4000" dirty="0"/>
          </a:p>
        </p:txBody>
      </p:sp>
      <p:sp>
        <p:nvSpPr>
          <p:cNvPr id="3" name="2 - Υπότιτλος"/>
          <p:cNvSpPr>
            <a:spLocks noGrp="1"/>
          </p:cNvSpPr>
          <p:nvPr>
            <p:ph type="subTitle" idx="1"/>
          </p:nvPr>
        </p:nvSpPr>
        <p:spPr>
          <a:xfrm>
            <a:off x="539552" y="1628800"/>
            <a:ext cx="8136904" cy="4896544"/>
          </a:xfrm>
        </p:spPr>
        <p:txBody>
          <a:bodyPr>
            <a:normAutofit fontScale="77500" lnSpcReduction="20000"/>
          </a:bodyPr>
          <a:lstStyle/>
          <a:p>
            <a:pPr algn="just"/>
            <a:r>
              <a:rPr lang="el-GR" dirty="0" smtClean="0"/>
              <a:t>Επίσημα γνωστοί ως </a:t>
            </a:r>
            <a:r>
              <a:rPr lang="el-GR" b="1" dirty="0" smtClean="0"/>
              <a:t>Αγώνες της 23ης Χειμερινής Ολυμπιάδας</a:t>
            </a:r>
            <a:r>
              <a:rPr lang="el-GR" dirty="0" smtClean="0"/>
              <a:t>, γνωστοί και ως </a:t>
            </a:r>
            <a:r>
              <a:rPr lang="el-GR" dirty="0" err="1" smtClean="0">
                <a:hlinkClick r:id="rId2" tooltip="Πιόνγκτσανγκ"/>
              </a:rPr>
              <a:t>Πιόνγκτσανγκ</a:t>
            </a:r>
            <a:r>
              <a:rPr lang="el-GR" dirty="0" smtClean="0"/>
              <a:t> </a:t>
            </a:r>
            <a:r>
              <a:rPr lang="el-GR" dirty="0" smtClean="0">
                <a:hlinkClick r:id="rId3" tooltip="2018"/>
              </a:rPr>
              <a:t>2018</a:t>
            </a:r>
            <a:r>
              <a:rPr lang="el-GR" dirty="0" smtClean="0"/>
              <a:t>, είναι μια διεθνής αθλητική διοργάνωση, που διεξήχθη από τις 9 έως τις 25 Φεβρουαρίου 2018, στην πόλη </a:t>
            </a:r>
            <a:r>
              <a:rPr lang="el-GR" dirty="0" err="1" smtClean="0"/>
              <a:t>Πιόγκτσανγκ</a:t>
            </a:r>
            <a:r>
              <a:rPr lang="el-GR" dirty="0" smtClean="0"/>
              <a:t> στην </a:t>
            </a:r>
            <a:r>
              <a:rPr lang="el-GR" dirty="0" smtClean="0">
                <a:hlinkClick r:id="rId4"/>
              </a:rPr>
              <a:t>Νότια Κορέα</a:t>
            </a:r>
            <a:r>
              <a:rPr lang="el-GR" dirty="0" smtClean="0"/>
              <a:t>, με ορισμένες εκδηλώσεις να πραγματοποιήθηκαν την προηγούμενη ημέρα της τελετής έναρξης, δηλ. στις 8 Φεβρουαρίου 2018. Η  </a:t>
            </a:r>
            <a:r>
              <a:rPr lang="el-GR" dirty="0" err="1" smtClean="0"/>
              <a:t>Πιόγκτσανγκ</a:t>
            </a:r>
            <a:r>
              <a:rPr lang="el-GR" dirty="0" smtClean="0"/>
              <a:t>  επιλέχθηκε ως η οικοδέσποινα πόλη στις 6 Ιουλίου 2011 από την </a:t>
            </a:r>
            <a:r>
              <a:rPr lang="el-GR" dirty="0" smtClean="0">
                <a:hlinkClick r:id="rId5"/>
              </a:rPr>
              <a:t>ΔΟΕ</a:t>
            </a:r>
            <a:r>
              <a:rPr lang="el-GR" dirty="0" smtClean="0"/>
              <a:t> κατά την 123η Σύνοδο στην Νότια Αφρική και κέρδισε από τον πρώτο γύρο της ψηφοφορίας, λαμβάνοντας περισσότερες ψήφους από όσες ψήφους συγκέντρωσαν μαζί το Μόναχο της Γερμανίας και το Ανεσύ της Γαλλίας. Είναι η πρώτη φορά που η Νότια Κορέα διοργάνωσε Χειμερινούς Ολυμπιακούς Αγώνες και η δεύτερη φορά που Ολυμπιακοί Αγώνες διοργανώθηκαν στην χώρα - η πρώτη φορά ήταν στους Θερινούς Ολυμπιακούς Αγώνες του 1988 στην Σεούλ. Η  </a:t>
            </a:r>
            <a:r>
              <a:rPr lang="el-GR" dirty="0" err="1" smtClean="0"/>
              <a:t>Πιόγκτσανγκ</a:t>
            </a:r>
            <a:r>
              <a:rPr lang="el-GR" dirty="0" smtClean="0"/>
              <a:t> ήταν η τρίτη ασιατική πόλη που διοργάνωσε Χειμερινούς Ολυμπιακούς Αγώνες μετά την Σαπόρο της Ιαπωνίας (1972) κι την Ναγκάνο της Ιαπωνίας (1998).</a:t>
            </a:r>
            <a:endParaRPr lang="el-GR"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79512" y="0"/>
            <a:ext cx="8229600" cy="908720"/>
          </a:xfrm>
        </p:spPr>
        <p:txBody>
          <a:bodyPr/>
          <a:lstStyle/>
          <a:p>
            <a:r>
              <a:rPr lang="el-GR" cap="none" dirty="0" smtClean="0"/>
              <a:t>Συμμετέχοντες</a:t>
            </a:r>
            <a:endParaRPr lang="el-GR" cap="none" dirty="0"/>
          </a:p>
        </p:txBody>
      </p:sp>
      <p:sp>
        <p:nvSpPr>
          <p:cNvPr id="3" name="2 - Υπότιτλος"/>
          <p:cNvSpPr>
            <a:spLocks noGrp="1"/>
          </p:cNvSpPr>
          <p:nvPr>
            <p:ph type="subTitle" idx="1"/>
          </p:nvPr>
        </p:nvSpPr>
        <p:spPr>
          <a:xfrm>
            <a:off x="683568" y="1412776"/>
            <a:ext cx="8064896" cy="4752528"/>
          </a:xfrm>
        </p:spPr>
        <p:txBody>
          <a:bodyPr>
            <a:normAutofit lnSpcReduction="10000"/>
          </a:bodyPr>
          <a:lstStyle/>
          <a:p>
            <a:pPr algn="just"/>
            <a:r>
              <a:rPr lang="el-GR" dirty="0" smtClean="0"/>
              <a:t>Σε αυτούς τους Αγώνες διοργανώθηκαν 102 εκδηλώσεις σε δεκαπέντε αθλήματα, συμπεριλαμβανομένης της προσθήκης στο πρόγραμμα των αθλημάτων των:</a:t>
            </a:r>
          </a:p>
          <a:p>
            <a:pPr algn="just"/>
            <a:r>
              <a:rPr lang="el-GR" dirty="0" smtClean="0"/>
              <a:t> </a:t>
            </a:r>
            <a:r>
              <a:rPr lang="el-GR" dirty="0" err="1" smtClean="0">
                <a:hlinkClick r:id="rId2"/>
              </a:rPr>
              <a:t>big</a:t>
            </a:r>
            <a:r>
              <a:rPr lang="el-GR" dirty="0" smtClean="0">
                <a:hlinkClick r:id="rId2"/>
              </a:rPr>
              <a:t> </a:t>
            </a:r>
            <a:r>
              <a:rPr lang="el-GR" dirty="0" err="1" smtClean="0">
                <a:hlinkClick r:id="rId2"/>
              </a:rPr>
              <a:t>air</a:t>
            </a:r>
            <a:r>
              <a:rPr lang="el-GR" dirty="0" smtClean="0">
                <a:hlinkClick r:id="rId2"/>
              </a:rPr>
              <a:t> </a:t>
            </a:r>
            <a:r>
              <a:rPr lang="el-GR" dirty="0" err="1" smtClean="0">
                <a:hlinkClick r:id="rId2"/>
              </a:rPr>
              <a:t>snowboarding</a:t>
            </a:r>
            <a:r>
              <a:rPr lang="el-GR" dirty="0" smtClean="0"/>
              <a:t>, </a:t>
            </a:r>
          </a:p>
          <a:p>
            <a:pPr algn="just"/>
            <a:r>
              <a:rPr lang="el-GR" dirty="0" err="1" smtClean="0">
                <a:hlinkClick r:id="rId3"/>
              </a:rPr>
              <a:t>mass</a:t>
            </a:r>
            <a:r>
              <a:rPr lang="el-GR" dirty="0" smtClean="0">
                <a:hlinkClick r:id="rId3"/>
              </a:rPr>
              <a:t> </a:t>
            </a:r>
            <a:r>
              <a:rPr lang="el-GR" dirty="0" err="1" smtClean="0">
                <a:hlinkClick r:id="rId3"/>
              </a:rPr>
              <a:t>start</a:t>
            </a:r>
            <a:r>
              <a:rPr lang="el-GR" dirty="0" smtClean="0">
                <a:hlinkClick r:id="rId3"/>
              </a:rPr>
              <a:t> </a:t>
            </a:r>
            <a:r>
              <a:rPr lang="el-GR" dirty="0" err="1" smtClean="0">
                <a:hlinkClick r:id="rId3"/>
              </a:rPr>
              <a:t>speed</a:t>
            </a:r>
            <a:r>
              <a:rPr lang="el-GR" dirty="0" smtClean="0">
                <a:hlinkClick r:id="rId3"/>
              </a:rPr>
              <a:t> </a:t>
            </a:r>
            <a:r>
              <a:rPr lang="el-GR" dirty="0" err="1" smtClean="0">
                <a:hlinkClick r:id="rId3"/>
              </a:rPr>
              <a:t>skating</a:t>
            </a:r>
            <a:r>
              <a:rPr lang="el-GR" dirty="0" smtClean="0"/>
              <a:t>, </a:t>
            </a:r>
          </a:p>
          <a:p>
            <a:pPr algn="just"/>
            <a:r>
              <a:rPr lang="el-GR" dirty="0" err="1" smtClean="0">
                <a:hlinkClick r:id="rId4"/>
              </a:rPr>
              <a:t>curling</a:t>
            </a:r>
            <a:r>
              <a:rPr lang="el-GR" dirty="0" smtClean="0">
                <a:hlinkClick r:id="rId4"/>
              </a:rPr>
              <a:t> μικτών ζευγαριών </a:t>
            </a:r>
            <a:endParaRPr lang="el-GR" dirty="0" smtClean="0"/>
          </a:p>
          <a:p>
            <a:pPr algn="just"/>
            <a:r>
              <a:rPr lang="el-GR" dirty="0" smtClean="0"/>
              <a:t>Από 92 εθνικές ολυμπιακές επιτροπές πήραν μέρος 2,952 αθλητές ενώ για πρώτη φορά εμφανίστηκαν το Εκουαδόρ, το </a:t>
            </a:r>
            <a:r>
              <a:rPr lang="el-GR" dirty="0" err="1" smtClean="0"/>
              <a:t>Κόσοβο</a:t>
            </a:r>
            <a:r>
              <a:rPr lang="el-GR" dirty="0" smtClean="0"/>
              <a:t>, η Μαλαισία, η Νιγηρία και η Σιγκαπούρη.</a:t>
            </a:r>
            <a:endParaRPr lang="el-GR"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91264" cy="707678"/>
          </a:xfrm>
        </p:spPr>
        <p:txBody>
          <a:bodyPr>
            <a:noAutofit/>
          </a:bodyPr>
          <a:lstStyle/>
          <a:p>
            <a:pPr algn="ctr"/>
            <a:r>
              <a:rPr lang="el-GR" sz="4800" dirty="0" smtClean="0"/>
              <a:t>Η ελληνική συμμετοχή </a:t>
            </a:r>
            <a:endParaRPr lang="el-GR" sz="4800" dirty="0"/>
          </a:p>
        </p:txBody>
      </p:sp>
      <p:sp>
        <p:nvSpPr>
          <p:cNvPr id="3" name="2 - Θέση κειμένου"/>
          <p:cNvSpPr>
            <a:spLocks noGrp="1"/>
          </p:cNvSpPr>
          <p:nvPr>
            <p:ph type="body" idx="2"/>
          </p:nvPr>
        </p:nvSpPr>
        <p:spPr>
          <a:xfrm>
            <a:off x="251520" y="1196752"/>
            <a:ext cx="3744416" cy="5184576"/>
          </a:xfrm>
        </p:spPr>
        <p:txBody>
          <a:bodyPr>
            <a:normAutofit/>
          </a:bodyPr>
          <a:lstStyle/>
          <a:p>
            <a:r>
              <a:rPr lang="el-GR" sz="1800" dirty="0" smtClean="0"/>
              <a:t>Ο </a:t>
            </a:r>
            <a:r>
              <a:rPr lang="el-GR" sz="1800" b="1" dirty="0" smtClean="0">
                <a:hlinkClick r:id="rId2"/>
              </a:rPr>
              <a:t>Γιάννης Αντωνίου</a:t>
            </a:r>
            <a:r>
              <a:rPr lang="el-GR" sz="1800" dirty="0" smtClean="0"/>
              <a:t> και η </a:t>
            </a:r>
            <a:r>
              <a:rPr lang="el-GR" sz="1800" b="1" dirty="0" smtClean="0">
                <a:hlinkClick r:id="rId3"/>
              </a:rPr>
              <a:t>Σοφία Ράλλη</a:t>
            </a:r>
            <a:r>
              <a:rPr lang="el-GR" sz="1800" dirty="0" smtClean="0">
                <a:hlinkClick r:id="rId3"/>
              </a:rPr>
              <a:t> </a:t>
            </a:r>
            <a:r>
              <a:rPr lang="el-GR" sz="1800" dirty="0" smtClean="0"/>
              <a:t>από τα αλπικά, ο </a:t>
            </a:r>
            <a:r>
              <a:rPr lang="el-GR" sz="1800" b="1" dirty="0" smtClean="0">
                <a:hlinkClick r:id="rId4"/>
              </a:rPr>
              <a:t>Απόστολος </a:t>
            </a:r>
            <a:r>
              <a:rPr lang="el-GR" sz="1800" b="1" dirty="0" err="1" smtClean="0">
                <a:hlinkClick r:id="rId4"/>
              </a:rPr>
              <a:t>Αγγέλης</a:t>
            </a:r>
            <a:r>
              <a:rPr lang="el-GR" sz="1800" dirty="0" smtClean="0">
                <a:hlinkClick r:id="rId4"/>
              </a:rPr>
              <a:t> </a:t>
            </a:r>
            <a:r>
              <a:rPr lang="el-GR" sz="1800" dirty="0" smtClean="0"/>
              <a:t>και η </a:t>
            </a:r>
            <a:r>
              <a:rPr lang="el-GR" sz="1800" b="1" dirty="0" smtClean="0">
                <a:hlinkClick r:id="rId5"/>
              </a:rPr>
              <a:t>Μαρία </a:t>
            </a:r>
            <a:r>
              <a:rPr lang="el-GR" sz="1800" b="1" dirty="0" err="1" smtClean="0">
                <a:hlinkClick r:id="rId5"/>
              </a:rPr>
              <a:t>Ντάνου</a:t>
            </a:r>
            <a:r>
              <a:rPr lang="el-GR" sz="1800" dirty="0" smtClean="0"/>
              <a:t> από τους δρόμους αντοχής ήταν οι τέσσερις πρωταθλητές μας που αποτέλεσαν την </a:t>
            </a:r>
            <a:r>
              <a:rPr lang="el-GR" sz="1800" dirty="0" smtClean="0">
                <a:hlinkClick r:id="rId6"/>
              </a:rPr>
              <a:t>Ελληνική συμμετοχή </a:t>
            </a:r>
            <a:r>
              <a:rPr lang="el-GR" sz="1800" dirty="0" smtClean="0"/>
              <a:t>στους Χειμερινούς Ολυμπιακούς αγώνες στην </a:t>
            </a:r>
            <a:r>
              <a:rPr lang="el-GR" sz="1800" dirty="0" err="1" smtClean="0"/>
              <a:t>Πιόγκτσανγκ</a:t>
            </a:r>
            <a:r>
              <a:rPr lang="el-GR" sz="1800" dirty="0" smtClean="0"/>
              <a:t> .</a:t>
            </a:r>
          </a:p>
          <a:p>
            <a:r>
              <a:rPr lang="el-GR" sz="1800" dirty="0" smtClean="0"/>
              <a:t>Όπως είθισται, η ελληνική αποστολή </a:t>
            </a:r>
            <a:r>
              <a:rPr lang="el-GR" sz="1800" b="1" dirty="0" smtClean="0"/>
              <a:t>σήμανε την έναρξη</a:t>
            </a:r>
            <a:r>
              <a:rPr lang="el-GR" sz="1800" dirty="0" smtClean="0"/>
              <a:t> , κάνοντας πρώτη την είσοδό της στην παρέλαση των αθλητών</a:t>
            </a:r>
            <a:endParaRPr lang="el-GR" sz="1800" b="1" dirty="0" smtClean="0"/>
          </a:p>
          <a:p>
            <a:r>
              <a:rPr lang="el-GR" sz="1800" dirty="0" smtClean="0"/>
              <a:t>Σημαιοφόρος της Ελλάδας ήταν η </a:t>
            </a:r>
            <a:r>
              <a:rPr lang="el-GR" sz="1800" b="1" dirty="0" smtClean="0"/>
              <a:t>Σοφία Ράλλη</a:t>
            </a:r>
            <a:r>
              <a:rPr lang="el-GR" sz="1800" dirty="0" smtClean="0"/>
              <a:t>, η οποία συμμετείχε στους Αγώνες για </a:t>
            </a:r>
            <a:r>
              <a:rPr lang="el-GR" sz="1800" b="1" dirty="0" smtClean="0"/>
              <a:t>τρίτη φορά</a:t>
            </a:r>
            <a:r>
              <a:rPr lang="el-GR" sz="1800" dirty="0" smtClean="0"/>
              <a:t>. Επιπλέον, ήταν η </a:t>
            </a:r>
            <a:r>
              <a:rPr lang="el-GR" sz="1800" b="1" dirty="0" smtClean="0"/>
              <a:t>πρώτη Ελληνίδα αθλήτρια</a:t>
            </a:r>
            <a:r>
              <a:rPr lang="el-GR" sz="1800" dirty="0" smtClean="0"/>
              <a:t> που πήρε μέρος στους Ολυμπιακούς στο αλπικό σκι.</a:t>
            </a:r>
            <a:endParaRPr lang="el-GR" sz="1800" dirty="0"/>
          </a:p>
        </p:txBody>
      </p:sp>
      <p:pic>
        <p:nvPicPr>
          <p:cNvPr id="5" name="4 - Θέση περιεχομένου" descr="xeimerinoi-olympiakoi-agones-pyengchang-2018-south-korea.jpg"/>
          <p:cNvPicPr>
            <a:picLocks noGrp="1" noChangeAspect="1"/>
          </p:cNvPicPr>
          <p:nvPr>
            <p:ph sz="half" idx="1"/>
          </p:nvPr>
        </p:nvPicPr>
        <p:blipFill>
          <a:blip r:embed="rId7" cstate="print"/>
          <a:stretch>
            <a:fillRect/>
          </a:stretch>
        </p:blipFill>
        <p:spPr>
          <a:xfrm>
            <a:off x="4283968" y="1124744"/>
            <a:ext cx="4369654" cy="2376000"/>
          </a:xfrm>
        </p:spPr>
      </p:pic>
      <p:pic>
        <p:nvPicPr>
          <p:cNvPr id="6" name="5 - Εικόνα" descr="2018-02-09T112940Z_650355960_DEVEE290VXGQ7_RTRMADP_3_OLYMPICS-2018-OPENING.JPG"/>
          <p:cNvPicPr>
            <a:picLocks noChangeAspect="1"/>
          </p:cNvPicPr>
          <p:nvPr/>
        </p:nvPicPr>
        <p:blipFill>
          <a:blip r:embed="rId8" cstate="print"/>
          <a:stretch>
            <a:fillRect/>
          </a:stretch>
        </p:blipFill>
        <p:spPr>
          <a:xfrm>
            <a:off x="4355976" y="3789040"/>
            <a:ext cx="4544000" cy="2556000"/>
          </a:xfrm>
          <a:prstGeom prst="rect">
            <a:avLst/>
          </a:prstGeo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147248" cy="923702"/>
          </a:xfrm>
        </p:spPr>
        <p:txBody>
          <a:bodyPr>
            <a:normAutofit/>
          </a:bodyPr>
          <a:lstStyle/>
          <a:p>
            <a:pPr algn="ctr"/>
            <a:r>
              <a:rPr lang="el-GR" sz="4800" dirty="0" smtClean="0"/>
              <a:t>Οι μασκότ των αγώνων</a:t>
            </a:r>
            <a:endParaRPr lang="el-GR" sz="4800" dirty="0"/>
          </a:p>
        </p:txBody>
      </p:sp>
      <p:sp>
        <p:nvSpPr>
          <p:cNvPr id="3" name="2 - Θέση κειμένου"/>
          <p:cNvSpPr>
            <a:spLocks noGrp="1"/>
          </p:cNvSpPr>
          <p:nvPr>
            <p:ph type="body" idx="2"/>
          </p:nvPr>
        </p:nvSpPr>
        <p:spPr>
          <a:xfrm>
            <a:off x="179512" y="1524000"/>
            <a:ext cx="3960440" cy="5073352"/>
          </a:xfrm>
        </p:spPr>
        <p:txBody>
          <a:bodyPr/>
          <a:lstStyle/>
          <a:p>
            <a:r>
              <a:rPr lang="el-GR" sz="2000" dirty="0" smtClean="0"/>
              <a:t>Τα αποκαλυπτήρια των μασκότ των Χειμερινών Ολυμπιακών του 2018 έγιναν σε ειδική τελετή στην </a:t>
            </a:r>
            <a:r>
              <a:rPr lang="el-GR" sz="2000" dirty="0" err="1" smtClean="0"/>
              <a:t>Πιεονγκτσάνγκ</a:t>
            </a:r>
            <a:r>
              <a:rPr lang="el-GR" sz="2000" dirty="0" smtClean="0"/>
              <a:t> της Νοτίου Κορέας.</a:t>
            </a:r>
          </a:p>
          <a:p>
            <a:r>
              <a:rPr lang="el-GR" sz="2000" dirty="0" smtClean="0"/>
              <a:t>Πρόκειται για μία λευκή τίγρη και μία μαύρη αρκούδα, με τα ονόματα </a:t>
            </a:r>
            <a:r>
              <a:rPr lang="el-GR" sz="2000" dirty="0" err="1" smtClean="0">
                <a:hlinkClick r:id="rId2"/>
              </a:rPr>
              <a:t>Σουχοράνγκ</a:t>
            </a:r>
            <a:r>
              <a:rPr lang="el-GR" sz="2000" dirty="0" smtClean="0">
                <a:hlinkClick r:id="rId2"/>
              </a:rPr>
              <a:t> και </a:t>
            </a:r>
            <a:r>
              <a:rPr lang="el-GR" sz="2000" dirty="0" err="1" smtClean="0">
                <a:hlinkClick r:id="rId2"/>
              </a:rPr>
              <a:t>Μπαντάμπι</a:t>
            </a:r>
            <a:r>
              <a:rPr lang="el-GR" sz="2000" dirty="0" smtClean="0"/>
              <a:t>.</a:t>
            </a:r>
          </a:p>
          <a:p>
            <a:pPr algn="just"/>
            <a:r>
              <a:rPr lang="el-GR" sz="2000" dirty="0" smtClean="0"/>
              <a:t>Παραδοσιακά, η λευκή τίγρης θεωρείται “ιερό ζώο” στη Νότια Κορέα και το χρώμα της παραπέμπει επίσης στην εποχή τέλεσης των Αγώνων. Η ασιατική μαύρη αρκούδα αντιπροσωπεύει το θάρρος και τη δύναμη της θέλησης.</a:t>
            </a:r>
          </a:p>
          <a:p>
            <a:endParaRPr lang="el-GR" dirty="0"/>
          </a:p>
        </p:txBody>
      </p:sp>
      <p:pic>
        <p:nvPicPr>
          <p:cNvPr id="5" name="4 - Θέση περιεχομένου" descr="1fc40725-3dc6-4acf-baaa-3471eac54197.jpg"/>
          <p:cNvPicPr>
            <a:picLocks noGrp="1" noChangeAspect="1"/>
          </p:cNvPicPr>
          <p:nvPr>
            <p:ph sz="half" idx="1"/>
          </p:nvPr>
        </p:nvPicPr>
        <p:blipFill>
          <a:blip r:embed="rId3" cstate="print"/>
          <a:stretch>
            <a:fillRect/>
          </a:stretch>
        </p:blipFill>
        <p:spPr>
          <a:xfrm>
            <a:off x="4356100" y="2495931"/>
            <a:ext cx="4608513" cy="2691639"/>
          </a:xfrm>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147248" cy="923702"/>
          </a:xfrm>
        </p:spPr>
        <p:txBody>
          <a:bodyPr>
            <a:normAutofit/>
          </a:bodyPr>
          <a:lstStyle/>
          <a:p>
            <a:pPr algn="ctr"/>
            <a:r>
              <a:rPr lang="el-GR" sz="4800" dirty="0" smtClean="0"/>
              <a:t>Η τελετή έναρξης</a:t>
            </a:r>
            <a:endParaRPr lang="el-GR" sz="4800" dirty="0"/>
          </a:p>
        </p:txBody>
      </p:sp>
      <p:sp>
        <p:nvSpPr>
          <p:cNvPr id="3" name="2 - Θέση κειμένου"/>
          <p:cNvSpPr>
            <a:spLocks noGrp="1"/>
          </p:cNvSpPr>
          <p:nvPr>
            <p:ph type="body" idx="2"/>
          </p:nvPr>
        </p:nvSpPr>
        <p:spPr>
          <a:xfrm>
            <a:off x="251520" y="1524000"/>
            <a:ext cx="3213993" cy="4929336"/>
          </a:xfrm>
        </p:spPr>
        <p:txBody>
          <a:bodyPr>
            <a:noAutofit/>
          </a:bodyPr>
          <a:lstStyle/>
          <a:p>
            <a:pPr algn="just"/>
            <a:r>
              <a:rPr lang="el-GR" sz="2000" dirty="0" smtClean="0"/>
              <a:t>Η </a:t>
            </a:r>
            <a:r>
              <a:rPr lang="el-GR" sz="2000" dirty="0" smtClean="0">
                <a:hlinkClick r:id="rId2"/>
              </a:rPr>
              <a:t>τελετή έναρξης</a:t>
            </a:r>
            <a:r>
              <a:rPr lang="el-GR" sz="2000" dirty="0" smtClean="0"/>
              <a:t> των Χειμερινών Ολυμπιακών Αγώνων του 2018 πραγματοποιήθηκε στο Ολυμπιακό Στάδιο της </a:t>
            </a:r>
            <a:r>
              <a:rPr lang="el-GR" sz="2000" dirty="0" err="1" smtClean="0"/>
              <a:t>Πιόνγκτσανγκ</a:t>
            </a:r>
            <a:r>
              <a:rPr lang="el-GR" sz="2000" dirty="0" smtClean="0"/>
              <a:t> στις 9 Φεβρουαρίου 2018. Αξίζει να σημειώσουμε ότι αυτό το στάδιο αξίας $100 εκατ. θα χρησιμοποιηθεί μόνο για τις τελετές έναρξης και λήξης των Χειμερινών Ολυμπιακών και </a:t>
            </a:r>
            <a:r>
              <a:rPr lang="el-GR" sz="2000" dirty="0" err="1" smtClean="0"/>
              <a:t>Παραολυμπιακών</a:t>
            </a:r>
            <a:r>
              <a:rPr lang="el-GR" sz="2000" dirty="0" smtClean="0"/>
              <a:t> Αγώνων του 2018 και θα κατεδαφιστεί μετά το πέρας αυτών</a:t>
            </a:r>
            <a:endParaRPr lang="el-GR" sz="2000" dirty="0"/>
          </a:p>
        </p:txBody>
      </p:sp>
      <p:pic>
        <p:nvPicPr>
          <p:cNvPr id="5" name="4 - Θέση περιεχομένου" descr="10s1pyeongchang-thumb-large.jpg"/>
          <p:cNvPicPr>
            <a:picLocks noGrp="1" noChangeAspect="1"/>
          </p:cNvPicPr>
          <p:nvPr>
            <p:ph sz="half" idx="1"/>
          </p:nvPr>
        </p:nvPicPr>
        <p:blipFill>
          <a:blip r:embed="rId3" cstate="print"/>
          <a:stretch>
            <a:fillRect/>
          </a:stretch>
        </p:blipFill>
        <p:spPr>
          <a:xfrm>
            <a:off x="4067944" y="1412776"/>
            <a:ext cx="4475162" cy="2796976"/>
          </a:xfrm>
        </p:spPr>
      </p:pic>
      <p:pic>
        <p:nvPicPr>
          <p:cNvPr id="6" name="5 - Εικόνα" descr="ap_18040447816100-78.jpg"/>
          <p:cNvPicPr>
            <a:picLocks noChangeAspect="1"/>
          </p:cNvPicPr>
          <p:nvPr/>
        </p:nvPicPr>
        <p:blipFill>
          <a:blip r:embed="rId4" cstate="print"/>
          <a:stretch>
            <a:fillRect/>
          </a:stretch>
        </p:blipFill>
        <p:spPr>
          <a:xfrm>
            <a:off x="3851920" y="4293096"/>
            <a:ext cx="5097600" cy="2304000"/>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0"/>
            <a:ext cx="8291264" cy="1499766"/>
          </a:xfrm>
        </p:spPr>
        <p:txBody>
          <a:bodyPr>
            <a:noAutofit/>
          </a:bodyPr>
          <a:lstStyle/>
          <a:p>
            <a:pPr algn="ctr"/>
            <a:r>
              <a:rPr lang="el-GR" sz="4800" b="1" dirty="0" smtClean="0"/>
              <a:t>Αθλήματα</a:t>
            </a:r>
            <a:br>
              <a:rPr lang="el-GR" sz="4800" b="1" dirty="0" smtClean="0"/>
            </a:br>
            <a:endParaRPr lang="el-GR" sz="4800" dirty="0"/>
          </a:p>
        </p:txBody>
      </p:sp>
      <p:sp>
        <p:nvSpPr>
          <p:cNvPr id="3" name="2 - Θέση κειμένου"/>
          <p:cNvSpPr>
            <a:spLocks noGrp="1"/>
          </p:cNvSpPr>
          <p:nvPr>
            <p:ph type="body" idx="2"/>
          </p:nvPr>
        </p:nvSpPr>
        <p:spPr>
          <a:xfrm>
            <a:off x="467544" y="836712"/>
            <a:ext cx="8219256" cy="936105"/>
          </a:xfrm>
        </p:spPr>
        <p:txBody>
          <a:bodyPr>
            <a:noAutofit/>
          </a:bodyPr>
          <a:lstStyle/>
          <a:p>
            <a:r>
              <a:rPr lang="el-GR" sz="2400" dirty="0" smtClean="0"/>
              <a:t>Οι Χειμερινοί Ολυμπιακοί Αγώνες του 2018 περιέλαβαν 15 αθλήματα και έγιναν οι πρώτοι Χειμερινοί Ολυμπιακοί Αγώνες που ξεπέρασαν τις 100 απονομές μεταλλίων. </a:t>
            </a:r>
            <a:endParaRPr lang="el-GR" sz="2400" dirty="0"/>
          </a:p>
        </p:txBody>
      </p:sp>
      <p:sp>
        <p:nvSpPr>
          <p:cNvPr id="4" name="3 - Θέση περιεχομένου"/>
          <p:cNvSpPr>
            <a:spLocks noGrp="1"/>
          </p:cNvSpPr>
          <p:nvPr>
            <p:ph sz="half" idx="1"/>
          </p:nvPr>
        </p:nvSpPr>
        <p:spPr>
          <a:xfrm>
            <a:off x="0" y="1988840"/>
            <a:ext cx="8784976" cy="4176464"/>
          </a:xfrm>
        </p:spPr>
        <p:txBody>
          <a:bodyPr/>
          <a:lstStyle/>
          <a:p>
            <a:pPr>
              <a:buNone/>
            </a:pPr>
            <a:r>
              <a:rPr lang="el-GR" dirty="0" smtClean="0"/>
              <a:t>      Τα 15 αθλήματα ήταν τα εξής:</a:t>
            </a:r>
          </a:p>
          <a:p>
            <a:pPr>
              <a:buNone/>
            </a:pPr>
            <a:endParaRPr lang="el-GR" dirty="0" smtClean="0"/>
          </a:p>
          <a:p>
            <a:pPr>
              <a:buNone/>
            </a:pPr>
            <a:r>
              <a:rPr lang="el-GR" dirty="0" smtClean="0"/>
              <a:t>                     - </a:t>
            </a:r>
            <a:r>
              <a:rPr lang="el-GR" dirty="0" smtClean="0">
                <a:hlinkClick r:id="rId2"/>
              </a:rPr>
              <a:t>Αλπικό σκι</a:t>
            </a:r>
            <a:endParaRPr lang="el-GR" dirty="0" smtClean="0"/>
          </a:p>
          <a:p>
            <a:pPr>
              <a:buNone/>
            </a:pPr>
            <a:endParaRPr lang="el-GR" dirty="0" smtClean="0"/>
          </a:p>
          <a:p>
            <a:pPr>
              <a:buNone/>
            </a:pPr>
            <a:endParaRPr lang="el-GR" dirty="0" smtClean="0"/>
          </a:p>
          <a:p>
            <a:pPr>
              <a:buNone/>
            </a:pPr>
            <a:endParaRPr lang="el-GR" dirty="0" smtClean="0"/>
          </a:p>
          <a:p>
            <a:pPr>
              <a:buNone/>
            </a:pPr>
            <a:r>
              <a:rPr lang="el-GR" dirty="0" smtClean="0"/>
              <a:t>                      - </a:t>
            </a:r>
            <a:r>
              <a:rPr lang="el-GR" dirty="0" err="1" smtClean="0">
                <a:hlinkClick r:id="rId3"/>
              </a:rPr>
              <a:t>Δίαθλο</a:t>
            </a:r>
            <a:endParaRPr lang="el-GR" dirty="0" smtClean="0"/>
          </a:p>
          <a:p>
            <a:pPr>
              <a:buNone/>
            </a:pPr>
            <a:endParaRPr lang="el-GR" dirty="0" smtClean="0"/>
          </a:p>
          <a:p>
            <a:pPr>
              <a:buNone/>
            </a:pPr>
            <a:endParaRPr lang="el-GR" dirty="0"/>
          </a:p>
        </p:txBody>
      </p:sp>
      <p:pic>
        <p:nvPicPr>
          <p:cNvPr id="5" name="4 - Εικόνα" descr="Αλπικό σκι.jpg"/>
          <p:cNvPicPr>
            <a:picLocks noChangeAspect="1"/>
          </p:cNvPicPr>
          <p:nvPr/>
        </p:nvPicPr>
        <p:blipFill>
          <a:blip r:embed="rId4" cstate="print"/>
          <a:stretch>
            <a:fillRect/>
          </a:stretch>
        </p:blipFill>
        <p:spPr>
          <a:xfrm>
            <a:off x="5580112" y="2492896"/>
            <a:ext cx="2530862" cy="1584000"/>
          </a:xfrm>
          <a:prstGeom prst="rect">
            <a:avLst/>
          </a:prstGeom>
        </p:spPr>
      </p:pic>
      <p:pic>
        <p:nvPicPr>
          <p:cNvPr id="6" name="5 - Εικόνα" descr="Δίαθλο.jpg"/>
          <p:cNvPicPr>
            <a:picLocks noChangeAspect="1"/>
          </p:cNvPicPr>
          <p:nvPr/>
        </p:nvPicPr>
        <p:blipFill>
          <a:blip r:embed="rId5" cstate="print"/>
          <a:stretch>
            <a:fillRect/>
          </a:stretch>
        </p:blipFill>
        <p:spPr>
          <a:xfrm>
            <a:off x="5724128" y="4293096"/>
            <a:ext cx="2017796" cy="2268000"/>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15616" y="980728"/>
            <a:ext cx="2270173" cy="523220"/>
          </a:xfrm>
          <a:prstGeom prst="rect">
            <a:avLst/>
          </a:prstGeom>
        </p:spPr>
        <p:txBody>
          <a:bodyPr wrap="square">
            <a:spAutoFit/>
          </a:bodyPr>
          <a:lstStyle/>
          <a:p>
            <a:r>
              <a:rPr lang="el-GR" sz="2800" dirty="0" smtClean="0"/>
              <a:t>-</a:t>
            </a:r>
            <a:r>
              <a:rPr lang="el-GR" sz="2800" dirty="0" smtClean="0">
                <a:hlinkClick r:id="rId2"/>
              </a:rPr>
              <a:t>Ελεύθερο </a:t>
            </a:r>
            <a:r>
              <a:rPr lang="el-GR" sz="2800" dirty="0">
                <a:hlinkClick r:id="rId2"/>
              </a:rPr>
              <a:t>σκι</a:t>
            </a:r>
            <a:endParaRPr lang="el-GR" sz="2800" dirty="0"/>
          </a:p>
        </p:txBody>
      </p:sp>
      <p:pic>
        <p:nvPicPr>
          <p:cNvPr id="3" name="2 - Εικόνα" descr="Ελεύθερο σκι.jpg"/>
          <p:cNvPicPr>
            <a:picLocks noChangeAspect="1"/>
          </p:cNvPicPr>
          <p:nvPr/>
        </p:nvPicPr>
        <p:blipFill>
          <a:blip r:embed="rId3" cstate="print"/>
          <a:stretch>
            <a:fillRect/>
          </a:stretch>
        </p:blipFill>
        <p:spPr>
          <a:xfrm>
            <a:off x="5076056" y="188640"/>
            <a:ext cx="3024336" cy="1980000"/>
          </a:xfrm>
          <a:prstGeom prst="rect">
            <a:avLst/>
          </a:prstGeom>
        </p:spPr>
      </p:pic>
      <p:sp>
        <p:nvSpPr>
          <p:cNvPr id="4" name="3 - Ορθογώνιο"/>
          <p:cNvSpPr/>
          <p:nvPr/>
        </p:nvSpPr>
        <p:spPr>
          <a:xfrm>
            <a:off x="827584" y="2996952"/>
            <a:ext cx="3290773" cy="523220"/>
          </a:xfrm>
          <a:prstGeom prst="rect">
            <a:avLst/>
          </a:prstGeom>
        </p:spPr>
        <p:txBody>
          <a:bodyPr wrap="none">
            <a:spAutoFit/>
          </a:bodyPr>
          <a:lstStyle/>
          <a:p>
            <a:r>
              <a:rPr lang="el-GR" sz="2800" dirty="0" smtClean="0"/>
              <a:t>-</a:t>
            </a:r>
            <a:r>
              <a:rPr lang="el-GR" sz="2800" dirty="0" smtClean="0">
                <a:hlinkClick r:id="rId4"/>
              </a:rPr>
              <a:t>Αγωνιστικό </a:t>
            </a:r>
            <a:r>
              <a:rPr lang="el-GR" sz="2800" dirty="0">
                <a:hlinkClick r:id="rId4"/>
              </a:rPr>
              <a:t>έλκηθρο</a:t>
            </a:r>
            <a:endParaRPr lang="el-GR" sz="2800" dirty="0"/>
          </a:p>
        </p:txBody>
      </p:sp>
      <p:pic>
        <p:nvPicPr>
          <p:cNvPr id="5" name="4 - Εικόνα" descr="Έλκηθρο.jpg"/>
          <p:cNvPicPr>
            <a:picLocks noChangeAspect="1"/>
          </p:cNvPicPr>
          <p:nvPr/>
        </p:nvPicPr>
        <p:blipFill>
          <a:blip r:embed="rId5" cstate="print"/>
          <a:stretch>
            <a:fillRect/>
          </a:stretch>
        </p:blipFill>
        <p:spPr>
          <a:xfrm>
            <a:off x="5508102" y="2636912"/>
            <a:ext cx="2276403" cy="1728000"/>
          </a:xfrm>
          <a:prstGeom prst="rect">
            <a:avLst/>
          </a:prstGeom>
        </p:spPr>
      </p:pic>
      <p:sp>
        <p:nvSpPr>
          <p:cNvPr id="6" name="5 - Ορθογώνιο"/>
          <p:cNvSpPr/>
          <p:nvPr/>
        </p:nvSpPr>
        <p:spPr>
          <a:xfrm>
            <a:off x="971600" y="5157192"/>
            <a:ext cx="3456384" cy="523220"/>
          </a:xfrm>
          <a:prstGeom prst="rect">
            <a:avLst/>
          </a:prstGeom>
        </p:spPr>
        <p:txBody>
          <a:bodyPr wrap="square">
            <a:spAutoFit/>
          </a:bodyPr>
          <a:lstStyle/>
          <a:p>
            <a:r>
              <a:rPr lang="el-GR" sz="2800" dirty="0" smtClean="0"/>
              <a:t>-</a:t>
            </a:r>
            <a:r>
              <a:rPr lang="el-GR" sz="2800" dirty="0" smtClean="0">
                <a:hlinkClick r:id="rId6"/>
              </a:rPr>
              <a:t>Καλλιτεχνικό </a:t>
            </a:r>
            <a:r>
              <a:rPr lang="el-GR" sz="2800" dirty="0">
                <a:hlinkClick r:id="rId6"/>
              </a:rPr>
              <a:t>πατινάζ</a:t>
            </a:r>
            <a:endParaRPr lang="el-GR" sz="2800" dirty="0"/>
          </a:p>
        </p:txBody>
      </p:sp>
      <p:pic>
        <p:nvPicPr>
          <p:cNvPr id="7" name="6 - Εικόνα" descr="Καλιτεχνικό πατινάζ.jpg"/>
          <p:cNvPicPr>
            <a:picLocks noChangeAspect="1"/>
          </p:cNvPicPr>
          <p:nvPr/>
        </p:nvPicPr>
        <p:blipFill>
          <a:blip r:embed="rId7" cstate="print"/>
          <a:stretch>
            <a:fillRect/>
          </a:stretch>
        </p:blipFill>
        <p:spPr>
          <a:xfrm>
            <a:off x="5364088" y="4653136"/>
            <a:ext cx="2590800" cy="1762125"/>
          </a:xfrm>
          <a:prstGeom prst="rect">
            <a:avLst/>
          </a:prstGeo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63888" y="980728"/>
            <a:ext cx="2270173" cy="954107"/>
          </a:xfrm>
          <a:prstGeom prst="rect">
            <a:avLst/>
          </a:prstGeom>
        </p:spPr>
        <p:txBody>
          <a:bodyPr wrap="square">
            <a:spAutoFit/>
          </a:bodyPr>
          <a:lstStyle/>
          <a:p>
            <a:r>
              <a:rPr lang="el-GR" sz="2800" dirty="0" smtClean="0"/>
              <a:t>-</a:t>
            </a:r>
            <a:r>
              <a:rPr lang="el-GR" sz="2800" dirty="0"/>
              <a:t> </a:t>
            </a:r>
            <a:r>
              <a:rPr lang="el-GR" sz="2800" dirty="0" err="1">
                <a:hlinkClick r:id="rId2"/>
              </a:rPr>
              <a:t>Κέρλινγκ</a:t>
            </a:r>
            <a:endParaRPr lang="el-GR" sz="2800" dirty="0"/>
          </a:p>
          <a:p>
            <a:endParaRPr lang="el-GR" sz="2800" dirty="0"/>
          </a:p>
        </p:txBody>
      </p:sp>
      <p:sp>
        <p:nvSpPr>
          <p:cNvPr id="4" name="3 - Ορθογώνιο"/>
          <p:cNvSpPr/>
          <p:nvPr/>
        </p:nvSpPr>
        <p:spPr>
          <a:xfrm>
            <a:off x="3203848" y="3068960"/>
            <a:ext cx="1644425" cy="954107"/>
          </a:xfrm>
          <a:prstGeom prst="rect">
            <a:avLst/>
          </a:prstGeom>
        </p:spPr>
        <p:txBody>
          <a:bodyPr wrap="square">
            <a:spAutoFit/>
          </a:bodyPr>
          <a:lstStyle/>
          <a:p>
            <a:r>
              <a:rPr lang="el-GR" sz="2800" dirty="0" smtClean="0"/>
              <a:t>    - </a:t>
            </a:r>
            <a:r>
              <a:rPr lang="el-GR" sz="2800" dirty="0" err="1">
                <a:hlinkClick r:id="rId3"/>
              </a:rPr>
              <a:t>Λουτζ</a:t>
            </a:r>
            <a:endParaRPr lang="el-GR" sz="2800" dirty="0"/>
          </a:p>
          <a:p>
            <a:endParaRPr lang="el-GR" sz="2800" dirty="0"/>
          </a:p>
        </p:txBody>
      </p:sp>
      <p:sp>
        <p:nvSpPr>
          <p:cNvPr id="6" name="5 - Ορθογώνιο"/>
          <p:cNvSpPr/>
          <p:nvPr/>
        </p:nvSpPr>
        <p:spPr>
          <a:xfrm>
            <a:off x="3563888" y="5229200"/>
            <a:ext cx="3456384" cy="954107"/>
          </a:xfrm>
          <a:prstGeom prst="rect">
            <a:avLst/>
          </a:prstGeom>
        </p:spPr>
        <p:txBody>
          <a:bodyPr wrap="square">
            <a:spAutoFit/>
          </a:bodyPr>
          <a:lstStyle/>
          <a:p>
            <a:r>
              <a:rPr lang="el-GR" sz="2800" dirty="0" smtClean="0"/>
              <a:t>-</a:t>
            </a:r>
            <a:r>
              <a:rPr lang="el-GR" sz="2800" dirty="0"/>
              <a:t> </a:t>
            </a:r>
            <a:r>
              <a:rPr lang="el-GR" sz="2800" dirty="0">
                <a:hlinkClick r:id="rId4"/>
              </a:rPr>
              <a:t>Πατινάζ ταχύτητας</a:t>
            </a:r>
            <a:endParaRPr lang="el-GR" sz="2800" dirty="0"/>
          </a:p>
          <a:p>
            <a:endParaRPr lang="el-GR" sz="2800" dirty="0"/>
          </a:p>
        </p:txBody>
      </p:sp>
      <p:pic>
        <p:nvPicPr>
          <p:cNvPr id="8" name="7 - Εικόνα" descr="Κέρλινγκ.jpg"/>
          <p:cNvPicPr>
            <a:picLocks noChangeAspect="1"/>
          </p:cNvPicPr>
          <p:nvPr/>
        </p:nvPicPr>
        <p:blipFill>
          <a:blip r:embed="rId5" cstate="print"/>
          <a:stretch>
            <a:fillRect/>
          </a:stretch>
        </p:blipFill>
        <p:spPr>
          <a:xfrm>
            <a:off x="467544" y="476672"/>
            <a:ext cx="2929316" cy="1944000"/>
          </a:xfrm>
          <a:prstGeom prst="rect">
            <a:avLst/>
          </a:prstGeom>
        </p:spPr>
      </p:pic>
      <p:pic>
        <p:nvPicPr>
          <p:cNvPr id="9" name="8 - Εικόνα" descr="Λουτζ.jpg"/>
          <p:cNvPicPr>
            <a:picLocks noChangeAspect="1"/>
          </p:cNvPicPr>
          <p:nvPr/>
        </p:nvPicPr>
        <p:blipFill>
          <a:blip r:embed="rId6" cstate="print"/>
          <a:stretch>
            <a:fillRect/>
          </a:stretch>
        </p:blipFill>
        <p:spPr>
          <a:xfrm>
            <a:off x="5220072" y="2708920"/>
            <a:ext cx="2909406" cy="1944000"/>
          </a:xfrm>
          <a:prstGeom prst="rect">
            <a:avLst/>
          </a:prstGeom>
        </p:spPr>
      </p:pic>
      <p:pic>
        <p:nvPicPr>
          <p:cNvPr id="10" name="9 - Εικόνα" descr="Πατινάζ ταχύτητας.jpg"/>
          <p:cNvPicPr>
            <a:picLocks noChangeAspect="1"/>
          </p:cNvPicPr>
          <p:nvPr/>
        </p:nvPicPr>
        <p:blipFill>
          <a:blip r:embed="rId7" cstate="print"/>
          <a:stretch>
            <a:fillRect/>
          </a:stretch>
        </p:blipFill>
        <p:spPr>
          <a:xfrm>
            <a:off x="683568" y="4653136"/>
            <a:ext cx="2592000" cy="1944000"/>
          </a:xfrm>
          <a:prstGeom prst="rect">
            <a:avLst/>
          </a:prstGeom>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Κλασικό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1310</TotalTime>
  <Words>502</Words>
  <Application>Microsoft Office PowerPoint</Application>
  <PresentationFormat>Προβολή στην οθόνη (4:3)</PresentationFormat>
  <Paragraphs>74</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Αποκορύφωμα</vt:lpstr>
      <vt:lpstr>Διαφάνεια 1</vt:lpstr>
      <vt:lpstr> Χειμερινοί Ολυμπιακοί 2018 στη Ν. Κορέα</vt:lpstr>
      <vt:lpstr>Συμμετέχοντες</vt:lpstr>
      <vt:lpstr>Η ελληνική συμμετοχή </vt:lpstr>
      <vt:lpstr>Οι μασκότ των αγώνων</vt:lpstr>
      <vt:lpstr>Η τελετή έναρξης</vt:lpstr>
      <vt:lpstr>Αθλήματα </vt:lpstr>
      <vt:lpstr>Διαφάνεια 8</vt:lpstr>
      <vt:lpstr>Διαφάνεια 9</vt:lpstr>
      <vt:lpstr>Διαφάνεια 10</vt:lpstr>
      <vt:lpstr>Διαφάνεια 11</vt:lpstr>
      <vt:lpstr>Οι ιστορικές στιγμές των αγώνων της  Ν. Κορέας</vt:lpstr>
      <vt:lpstr>Τα αποτελέσματα της ελληνικής αποστολής </vt:lpstr>
      <vt:lpstr>Ο πίνακας των μεταλλίων της Πιονγκτσάνγκ </vt:lpstr>
      <vt:lpstr>Η τελετή λήξης</vt:lpstr>
      <vt:lpstr>Χειμερινοί Ολυμπιακοί αγώνες του 2022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Επιμορφωση ΤΠΕ Β’ ΕΠΙΠΕΔΟΥ</dc:title>
  <dc:creator>User</dc:creator>
  <cp:lastModifiedBy>User1</cp:lastModifiedBy>
  <cp:revision>130</cp:revision>
  <dcterms:created xsi:type="dcterms:W3CDTF">2018-02-20T19:05:20Z</dcterms:created>
  <dcterms:modified xsi:type="dcterms:W3CDTF">2019-02-13T08:36:03Z</dcterms:modified>
</cp:coreProperties>
</file>